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76" r:id="rId2"/>
    <p:sldId id="334" r:id="rId3"/>
    <p:sldId id="336" r:id="rId4"/>
    <p:sldId id="337" r:id="rId5"/>
    <p:sldId id="338" r:id="rId6"/>
    <p:sldId id="339" r:id="rId7"/>
    <p:sldId id="340" r:id="rId8"/>
    <p:sldId id="341" r:id="rId9"/>
    <p:sldId id="342" r:id="rId10"/>
    <p:sldId id="343" r:id="rId11"/>
    <p:sldId id="344" r:id="rId12"/>
    <p:sldId id="345" r:id="rId13"/>
    <p:sldId id="346" r:id="rId14"/>
    <p:sldId id="347" r:id="rId15"/>
    <p:sldId id="348" r:id="rId16"/>
    <p:sldId id="349" r:id="rId17"/>
    <p:sldId id="350" r:id="rId18"/>
    <p:sldId id="351" r:id="rId19"/>
    <p:sldId id="352" r:id="rId20"/>
    <p:sldId id="353" r:id="rId21"/>
    <p:sldId id="354" r:id="rId22"/>
    <p:sldId id="355" r:id="rId23"/>
    <p:sldId id="356" r:id="rId24"/>
    <p:sldId id="357" r:id="rId25"/>
    <p:sldId id="358" r:id="rId26"/>
    <p:sldId id="359" r:id="rId27"/>
    <p:sldId id="360" r:id="rId28"/>
    <p:sldId id="361" r:id="rId29"/>
    <p:sldId id="362" r:id="rId30"/>
    <p:sldId id="363" r:id="rId31"/>
    <p:sldId id="364" r:id="rId32"/>
    <p:sldId id="365" r:id="rId33"/>
    <p:sldId id="366" r:id="rId34"/>
    <p:sldId id="367" r:id="rId35"/>
    <p:sldId id="368" r:id="rId36"/>
    <p:sldId id="369" r:id="rId37"/>
    <p:sldId id="370" r:id="rId38"/>
    <p:sldId id="371" r:id="rId39"/>
    <p:sldId id="276" r:id="rId40"/>
    <p:sldId id="277" r:id="rId41"/>
    <p:sldId id="278" r:id="rId42"/>
    <p:sldId id="372" r:id="rId43"/>
    <p:sldId id="373" r:id="rId44"/>
    <p:sldId id="279" r:id="rId45"/>
    <p:sldId id="280" r:id="rId46"/>
    <p:sldId id="375" r:id="rId47"/>
    <p:sldId id="281" r:id="rId48"/>
    <p:sldId id="282" r:id="rId49"/>
    <p:sldId id="283" r:id="rId50"/>
    <p:sldId id="284" r:id="rId51"/>
    <p:sldId id="285" r:id="rId52"/>
    <p:sldId id="286" r:id="rId53"/>
    <p:sldId id="287" r:id="rId54"/>
    <p:sldId id="288" r:id="rId55"/>
    <p:sldId id="289" r:id="rId56"/>
    <p:sldId id="290" r:id="rId57"/>
    <p:sldId id="291" r:id="rId58"/>
    <p:sldId id="292" r:id="rId59"/>
    <p:sldId id="293" r:id="rId60"/>
    <p:sldId id="294" r:id="rId61"/>
    <p:sldId id="295" r:id="rId62"/>
    <p:sldId id="296" r:id="rId63"/>
    <p:sldId id="297" r:id="rId64"/>
    <p:sldId id="298" r:id="rId65"/>
    <p:sldId id="299" r:id="rId66"/>
    <p:sldId id="300" r:id="rId67"/>
    <p:sldId id="301" r:id="rId68"/>
    <p:sldId id="302" r:id="rId69"/>
    <p:sldId id="303" r:id="rId70"/>
    <p:sldId id="304" r:id="rId71"/>
    <p:sldId id="306" r:id="rId72"/>
    <p:sldId id="333" r:id="rId73"/>
    <p:sldId id="307" r:id="rId74"/>
    <p:sldId id="308" r:id="rId75"/>
    <p:sldId id="309" r:id="rId76"/>
    <p:sldId id="310" r:id="rId77"/>
    <p:sldId id="311" r:id="rId78"/>
    <p:sldId id="312" r:id="rId79"/>
    <p:sldId id="313" r:id="rId80"/>
    <p:sldId id="314" r:id="rId81"/>
    <p:sldId id="315" r:id="rId82"/>
    <p:sldId id="316" r:id="rId83"/>
    <p:sldId id="317" r:id="rId84"/>
    <p:sldId id="318" r:id="rId85"/>
    <p:sldId id="319" r:id="rId86"/>
    <p:sldId id="321" r:id="rId87"/>
    <p:sldId id="322" r:id="rId88"/>
    <p:sldId id="324" r:id="rId89"/>
    <p:sldId id="325" r:id="rId90"/>
    <p:sldId id="326" r:id="rId91"/>
    <p:sldId id="327" r:id="rId92"/>
    <p:sldId id="323" r:id="rId93"/>
    <p:sldId id="329" r:id="rId94"/>
    <p:sldId id="330" r:id="rId95"/>
    <p:sldId id="331" r:id="rId96"/>
    <p:sldId id="332" r:id="rId9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0373D32-A06F-4C76-A512-2ADAAB805ADE}" type="datetimeFigureOut">
              <a:rPr lang="en-US" smtClean="0"/>
              <a:pPr/>
              <a:t>11/2/2020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BF0DFE-4F2E-45E8-98BB-F977469A7948}"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373D32-A06F-4C76-A512-2ADAAB805ADE}" type="datetimeFigureOut">
              <a:rPr lang="en-US" smtClean="0"/>
              <a:pPr/>
              <a:t>11/2/2020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BF0DFE-4F2E-45E8-98BB-F977469A7948}" type="slidenum">
              <a:rPr lang="en-IN" smtClean="0"/>
              <a:pPr/>
              <a:t>‹#›</a:t>
            </a:fld>
            <a:endParaRPr lang="en-IN"/>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373D32-A06F-4C76-A512-2ADAAB805ADE}" type="datetimeFigureOut">
              <a:rPr lang="en-US" smtClean="0"/>
              <a:pPr/>
              <a:t>11/2/2020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BF0DFE-4F2E-45E8-98BB-F977469A7948}"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0373D32-A06F-4C76-A512-2ADAAB805ADE}" type="datetimeFigureOut">
              <a:rPr lang="en-US" smtClean="0"/>
              <a:pPr/>
              <a:t>11/2/2020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BF0DFE-4F2E-45E8-98BB-F977469A7948}" type="slidenum">
              <a:rPr lang="en-IN" smtClean="0"/>
              <a:pPr/>
              <a:t>‹#›</a:t>
            </a:fld>
            <a:endParaRPr lang="en-IN"/>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0373D32-A06F-4C76-A512-2ADAAB805ADE}" type="datetimeFigureOut">
              <a:rPr lang="en-US" smtClean="0"/>
              <a:pPr/>
              <a:t>11/2/2020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6BF0DFE-4F2E-45E8-98BB-F977469A7948}"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373D32-A06F-4C76-A512-2ADAAB805ADE}" type="datetimeFigureOut">
              <a:rPr lang="en-US" smtClean="0"/>
              <a:pPr/>
              <a:t>11/2/2020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6BF0DFE-4F2E-45E8-98BB-F977469A7948}"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D0373D32-A06F-4C76-A512-2ADAAB805ADE}" type="datetimeFigureOut">
              <a:rPr lang="en-US" smtClean="0"/>
              <a:pPr/>
              <a:t>11/2/2020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6BF0DFE-4F2E-45E8-98BB-F977469A7948}"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0373D32-A06F-4C76-A512-2ADAAB805ADE}" type="datetimeFigureOut">
              <a:rPr lang="en-US" smtClean="0"/>
              <a:pPr/>
              <a:t>11/2/2020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BF0DFE-4F2E-45E8-98BB-F977469A7948}" type="slidenum">
              <a:rPr lang="en-IN" smtClean="0"/>
              <a:pPr/>
              <a:t>‹#›</a:t>
            </a:fld>
            <a:endParaRPr lang="en-IN"/>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373D32-A06F-4C76-A512-2ADAAB805ADE}" type="datetimeFigureOut">
              <a:rPr lang="en-US" smtClean="0"/>
              <a:pPr/>
              <a:t>11/2/2020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BF0DFE-4F2E-45E8-98BB-F977469A7948}" type="slidenum">
              <a:rPr lang="en-IN" smtClean="0"/>
              <a:pPr/>
              <a:t>‹#›</a:t>
            </a:fld>
            <a:endParaRPr lang="en-IN"/>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373D32-A06F-4C76-A512-2ADAAB805ADE}" type="datetimeFigureOut">
              <a:rPr lang="en-US" smtClean="0"/>
              <a:pPr/>
              <a:t>11/2/2020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BF0DFE-4F2E-45E8-98BB-F977469A7948}"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0373D32-A06F-4C76-A512-2ADAAB805ADE}" type="datetimeFigureOut">
              <a:rPr lang="en-US" smtClean="0"/>
              <a:pPr/>
              <a:t>11/2/2020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BF0DFE-4F2E-45E8-98BB-F977469A7948}" type="slidenum">
              <a:rPr lang="en-IN" smtClean="0"/>
              <a:pPr/>
              <a:t>‹#›</a:t>
            </a:fld>
            <a:endParaRPr lang="en-IN"/>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D0373D32-A06F-4C76-A512-2ADAAB805ADE}" type="datetimeFigureOut">
              <a:rPr lang="en-US" smtClean="0"/>
              <a:pPr/>
              <a:t>11/2/2020</a:t>
            </a:fld>
            <a:endParaRPr lang="en-IN"/>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IN"/>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F6BF0DFE-4F2E-45E8-98BB-F977469A7948}" type="slidenum">
              <a:rPr lang="en-IN" smtClean="0"/>
              <a:pPr/>
              <a:t>‹#›</a:t>
            </a:fld>
            <a:endParaRPr lang="en-IN"/>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b="1" dirty="0" smtClean="0">
                <a:solidFill>
                  <a:schemeClr val="tx2">
                    <a:lumMod val="50000"/>
                  </a:schemeClr>
                </a:solidFill>
                <a:latin typeface="Bahnschrift SemiCondensed" pitchFamily="34" charset="0"/>
              </a:rPr>
              <a:t>MUNICIPAL </a:t>
            </a:r>
            <a:r>
              <a:rPr lang="fr-FR" b="1" dirty="0">
                <a:solidFill>
                  <a:schemeClr val="tx2">
                    <a:lumMod val="50000"/>
                  </a:schemeClr>
                </a:solidFill>
                <a:latin typeface="Bahnschrift SemiCondensed" pitchFamily="34" charset="0"/>
              </a:rPr>
              <a:t>SOLID WASTE MANAGEMENT</a:t>
            </a:r>
            <a:endParaRPr lang="en-IN" dirty="0">
              <a:latin typeface="Bahnschrift SemiCondensed" pitchFamily="34" charset="0"/>
            </a:endParaRPr>
          </a:p>
        </p:txBody>
      </p:sp>
      <p:sp>
        <p:nvSpPr>
          <p:cNvPr id="3" name="Subtitle 2"/>
          <p:cNvSpPr>
            <a:spLocks noGrp="1"/>
          </p:cNvSpPr>
          <p:nvPr>
            <p:ph type="subTitle" idx="1"/>
          </p:nvPr>
        </p:nvSpPr>
        <p:spPr/>
        <p:txBody>
          <a:bodyPr/>
          <a:lstStyle/>
          <a:p>
            <a:r>
              <a:rPr lang="en-US" dirty="0" smtClean="0"/>
              <a:t>Prepared by</a:t>
            </a:r>
          </a:p>
          <a:p>
            <a:r>
              <a:rPr lang="en-US" smtClean="0"/>
              <a:t>S.Nathiya</a:t>
            </a:r>
            <a:endParaRPr lang="en-US" dirty="0" smtClean="0"/>
          </a:p>
          <a:p>
            <a:r>
              <a:rPr lang="en-US" dirty="0" smtClean="0"/>
              <a:t>Assistant Professor/Civil Engineering</a:t>
            </a:r>
          </a:p>
          <a:p>
            <a:endParaRPr lang="en-IN" dirty="0"/>
          </a:p>
        </p:txBody>
      </p:sp>
    </p:spTree>
    <p:extLst>
      <p:ext uri="{BB962C8B-B14F-4D97-AF65-F5344CB8AC3E}">
        <p14:creationId xmlns:p14="http://schemas.microsoft.com/office/powerpoint/2010/main" val="167075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285730"/>
            <a:ext cx="8243918" cy="1500197"/>
          </a:xfrm>
        </p:spPr>
        <p:txBody>
          <a:bodyPr>
            <a:normAutofit/>
          </a:bodyPr>
          <a:lstStyle/>
          <a:p>
            <a:r>
              <a:rPr lang="en-IN" sz="2800" b="1" dirty="0" smtClean="0">
                <a:solidFill>
                  <a:schemeClr val="tx2">
                    <a:lumMod val="50000"/>
                  </a:schemeClr>
                </a:solidFill>
              </a:rPr>
              <a:t>EN6501 </a:t>
            </a:r>
            <a:r>
              <a:rPr lang="fr-FR" sz="2800" b="1" dirty="0" smtClean="0">
                <a:solidFill>
                  <a:schemeClr val="tx2">
                    <a:lumMod val="50000"/>
                  </a:schemeClr>
                </a:solidFill>
              </a:rPr>
              <a:t>MUNICIPAL </a:t>
            </a:r>
            <a:r>
              <a:rPr lang="fr-FR" sz="2800" b="1" dirty="0">
                <a:solidFill>
                  <a:schemeClr val="tx2">
                    <a:lumMod val="50000"/>
                  </a:schemeClr>
                </a:solidFill>
              </a:rPr>
              <a:t>SOLID WASTE MANAGEMENT</a:t>
            </a:r>
            <a:endParaRPr lang="en-IN" sz="2800" dirty="0">
              <a:solidFill>
                <a:schemeClr val="tx2">
                  <a:lumMod val="50000"/>
                </a:schemeClr>
              </a:solidFill>
            </a:endParaRPr>
          </a:p>
        </p:txBody>
      </p:sp>
      <p:sp>
        <p:nvSpPr>
          <p:cNvPr id="3" name="Subtitle 2"/>
          <p:cNvSpPr>
            <a:spLocks noGrp="1"/>
          </p:cNvSpPr>
          <p:nvPr>
            <p:ph type="subTitle" idx="1"/>
          </p:nvPr>
        </p:nvSpPr>
        <p:spPr>
          <a:xfrm>
            <a:off x="428596" y="1928802"/>
            <a:ext cx="8215370" cy="3709998"/>
          </a:xfrm>
        </p:spPr>
        <p:txBody>
          <a:bodyPr>
            <a:normAutofit/>
          </a:bodyPr>
          <a:lstStyle/>
          <a:p>
            <a:pPr algn="l">
              <a:spcAft>
                <a:spcPts val="600"/>
              </a:spcAft>
            </a:pPr>
            <a:r>
              <a:rPr lang="en-IN" sz="2200" b="1" dirty="0" smtClean="0">
                <a:solidFill>
                  <a:schemeClr val="accent2">
                    <a:lumMod val="50000"/>
                  </a:schemeClr>
                </a:solidFill>
              </a:rPr>
              <a:t>OBJECTIVES:</a:t>
            </a:r>
            <a:endParaRPr lang="en-IN" sz="2200" b="1" dirty="0">
              <a:solidFill>
                <a:schemeClr val="accent2">
                  <a:lumMod val="50000"/>
                </a:schemeClr>
              </a:solidFill>
            </a:endParaRPr>
          </a:p>
          <a:p>
            <a:pPr marL="342900" lvl="0" indent="-342900" algn="just">
              <a:spcAft>
                <a:spcPts val="0"/>
              </a:spcAft>
              <a:buFont typeface="Arial" pitchFamily="34" charset="0"/>
              <a:buChar char="•"/>
            </a:pPr>
            <a:r>
              <a:rPr lang="en-IN" sz="2200" dirty="0" smtClean="0">
                <a:solidFill>
                  <a:srgbClr val="000000"/>
                </a:solidFill>
                <a:ea typeface="Calibri"/>
              </a:rPr>
              <a:t>To make the students conversant with different aspects of the </a:t>
            </a:r>
            <a:r>
              <a:rPr lang="en-IN" sz="2200" dirty="0" smtClean="0">
                <a:solidFill>
                  <a:srgbClr val="FF0000"/>
                </a:solidFill>
                <a:ea typeface="Calibri"/>
              </a:rPr>
              <a:t>types, sources, generation, storage, collection, transport, processing and disposal of municipal solid waste. </a:t>
            </a:r>
          </a:p>
          <a:p>
            <a:pPr marL="342900" lvl="0" indent="-342900" algn="just">
              <a:spcAft>
                <a:spcPts val="0"/>
              </a:spcAft>
            </a:pPr>
            <a:endParaRPr lang="en-IN" sz="2200" dirty="0" smtClean="0">
              <a:solidFill>
                <a:srgbClr val="000000"/>
              </a:solidFill>
              <a:ea typeface="Calibri"/>
            </a:endParaRPr>
          </a:p>
          <a:p>
            <a:pPr marL="342900" lvl="0" indent="-342900" algn="just">
              <a:spcAft>
                <a:spcPts val="0"/>
              </a:spcAft>
              <a:buFont typeface="Arial" pitchFamily="34" charset="0"/>
              <a:buChar char="•"/>
            </a:pPr>
            <a:r>
              <a:rPr lang="en-IN" sz="2200" dirty="0" smtClean="0">
                <a:solidFill>
                  <a:schemeClr val="tx1"/>
                </a:solidFill>
              </a:rPr>
              <a:t>The </a:t>
            </a:r>
            <a:r>
              <a:rPr lang="en-IN" sz="2200" dirty="0">
                <a:solidFill>
                  <a:schemeClr val="tx1"/>
                </a:solidFill>
              </a:rPr>
              <a:t>student is expected </a:t>
            </a:r>
            <a:r>
              <a:rPr lang="en-IN" sz="2200" dirty="0" smtClean="0">
                <a:solidFill>
                  <a:schemeClr val="tx1"/>
                </a:solidFill>
              </a:rPr>
              <a:t>to know </a:t>
            </a:r>
            <a:r>
              <a:rPr lang="en-IN" sz="2200" dirty="0">
                <a:solidFill>
                  <a:schemeClr val="tx1"/>
                </a:solidFill>
              </a:rPr>
              <a:t>about the </a:t>
            </a:r>
            <a:r>
              <a:rPr lang="en-IN" sz="2200" dirty="0">
                <a:solidFill>
                  <a:srgbClr val="FF0000"/>
                </a:solidFill>
              </a:rPr>
              <a:t>various effects and disposal options for the municipal solid waste.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000792"/>
          </a:xfrm>
        </p:spPr>
        <p:txBody>
          <a:bodyPr>
            <a:normAutofit/>
          </a:bodyPr>
          <a:lstStyle/>
          <a:p>
            <a:pPr>
              <a:buNone/>
            </a:pPr>
            <a:r>
              <a:rPr lang="en-IN" b="1" dirty="0" smtClean="0"/>
              <a:t>OUTCOMES: </a:t>
            </a:r>
            <a:endParaRPr lang="en-IN" dirty="0" smtClean="0"/>
          </a:p>
          <a:p>
            <a:pPr>
              <a:buNone/>
            </a:pPr>
            <a:r>
              <a:rPr lang="en-IN" dirty="0" smtClean="0"/>
              <a:t>The students completing the course will have</a:t>
            </a:r>
          </a:p>
          <a:p>
            <a:pPr algn="just"/>
            <a:r>
              <a:rPr lang="en-IN" dirty="0" smtClean="0"/>
              <a:t> an understanding of the nature and characteristics of municipal solid wastes and the regulatory requirements regarding municipal solid waste management </a:t>
            </a:r>
          </a:p>
          <a:p>
            <a:pPr algn="just">
              <a:buNone/>
            </a:pPr>
            <a:r>
              <a:rPr lang="en-IN" dirty="0" smtClean="0"/>
              <a:t> </a:t>
            </a:r>
          </a:p>
          <a:p>
            <a:pPr algn="just"/>
            <a:r>
              <a:rPr lang="en-IN" dirty="0" smtClean="0"/>
              <a:t>ability to plan waste minimisation and design storage, collection, transport, processing and disposal of municipal solid waste </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357982"/>
          </a:xfrm>
        </p:spPr>
        <p:txBody>
          <a:bodyPr>
            <a:normAutofit fontScale="77500" lnSpcReduction="20000"/>
          </a:bodyPr>
          <a:lstStyle/>
          <a:p>
            <a:pPr>
              <a:buNone/>
            </a:pPr>
            <a:r>
              <a:rPr lang="en-IN" b="1" dirty="0" smtClean="0"/>
              <a:t>TEXTBOOKS: </a:t>
            </a:r>
            <a:endParaRPr lang="en-IN" dirty="0" smtClean="0"/>
          </a:p>
          <a:p>
            <a:pPr>
              <a:buNone/>
            </a:pPr>
            <a:endParaRPr lang="en-IN" dirty="0" smtClean="0"/>
          </a:p>
          <a:p>
            <a:pPr>
              <a:buNone/>
            </a:pPr>
            <a:r>
              <a:rPr lang="en-IN" dirty="0" smtClean="0"/>
              <a:t>1. </a:t>
            </a:r>
            <a:r>
              <a:rPr lang="en-IN" dirty="0" err="1" smtClean="0"/>
              <a:t>Tchobanoglous</a:t>
            </a:r>
            <a:r>
              <a:rPr lang="en-IN" dirty="0" smtClean="0"/>
              <a:t>, G., </a:t>
            </a:r>
            <a:r>
              <a:rPr lang="en-IN" dirty="0" err="1" smtClean="0"/>
              <a:t>Theisen</a:t>
            </a:r>
            <a:r>
              <a:rPr lang="en-IN" dirty="0" smtClean="0"/>
              <a:t>, H. M., and </a:t>
            </a:r>
            <a:r>
              <a:rPr lang="en-IN" dirty="0" err="1" smtClean="0"/>
              <a:t>Eliassen</a:t>
            </a:r>
            <a:r>
              <a:rPr lang="en-IN" dirty="0" smtClean="0"/>
              <a:t>, R. "Solid. Wastes: Engineering Principles and Management Issues". McGraw Hill, New York, 1993. </a:t>
            </a:r>
          </a:p>
          <a:p>
            <a:pPr>
              <a:buNone/>
            </a:pPr>
            <a:r>
              <a:rPr lang="en-IN" dirty="0" smtClean="0"/>
              <a:t> </a:t>
            </a:r>
          </a:p>
          <a:p>
            <a:pPr>
              <a:buNone/>
            </a:pPr>
            <a:r>
              <a:rPr lang="en-IN" dirty="0" smtClean="0"/>
              <a:t>2. </a:t>
            </a:r>
            <a:r>
              <a:rPr lang="en-IN" dirty="0" err="1" smtClean="0"/>
              <a:t>Vesilind</a:t>
            </a:r>
            <a:r>
              <a:rPr lang="en-IN" dirty="0" smtClean="0"/>
              <a:t>, P.A. and </a:t>
            </a:r>
            <a:r>
              <a:rPr lang="en-IN" dirty="0" err="1" smtClean="0"/>
              <a:t>Rimer</a:t>
            </a:r>
            <a:r>
              <a:rPr lang="en-IN" dirty="0" smtClean="0"/>
              <a:t>, A.E., “Unit Operations in Resource Recovery Engineering”, Prentice Hall, Inc., 1981 </a:t>
            </a:r>
          </a:p>
          <a:p>
            <a:pPr>
              <a:buNone/>
            </a:pPr>
            <a:r>
              <a:rPr lang="en-IN" dirty="0" smtClean="0"/>
              <a:t> </a:t>
            </a:r>
          </a:p>
          <a:p>
            <a:pPr>
              <a:buNone/>
            </a:pPr>
            <a:r>
              <a:rPr lang="en-IN" dirty="0" smtClean="0"/>
              <a:t>3. Paul T </a:t>
            </a:r>
            <a:r>
              <a:rPr lang="en-IN" dirty="0" err="1" smtClean="0"/>
              <a:t>Willams</a:t>
            </a:r>
            <a:r>
              <a:rPr lang="en-IN" dirty="0" smtClean="0"/>
              <a:t>, "Waste Treatment and Disposal", John Wiley and Sons, 2000 </a:t>
            </a:r>
          </a:p>
          <a:p>
            <a:pPr>
              <a:buNone/>
            </a:pPr>
            <a:r>
              <a:rPr lang="en-IN" dirty="0" smtClean="0"/>
              <a:t> </a:t>
            </a:r>
          </a:p>
          <a:p>
            <a:pPr>
              <a:buNone/>
            </a:pPr>
            <a:r>
              <a:rPr lang="en-IN" b="1" dirty="0" smtClean="0"/>
              <a:t>REFERENCES: </a:t>
            </a:r>
            <a:endParaRPr lang="en-IN" dirty="0" smtClean="0"/>
          </a:p>
          <a:p>
            <a:pPr>
              <a:buNone/>
            </a:pPr>
            <a:r>
              <a:rPr lang="en-IN" dirty="0" smtClean="0"/>
              <a:t> </a:t>
            </a:r>
          </a:p>
          <a:p>
            <a:pPr>
              <a:buNone/>
            </a:pPr>
            <a:r>
              <a:rPr lang="en-IN" dirty="0" smtClean="0"/>
              <a:t>1. Government of India, "Manual on Municipal Solid Waste Management", CPHEEO, Ministry of Urban Development, New Delhi, 2000. </a:t>
            </a:r>
          </a:p>
          <a:p>
            <a:pPr>
              <a:buNone/>
            </a:pPr>
            <a:r>
              <a:rPr lang="en-IN" dirty="0" smtClean="0"/>
              <a:t> </a:t>
            </a:r>
          </a:p>
          <a:p>
            <a:pPr>
              <a:buNone/>
            </a:pPr>
            <a:r>
              <a:rPr lang="en-IN" dirty="0" smtClean="0"/>
              <a:t>2. </a:t>
            </a:r>
            <a:r>
              <a:rPr lang="en-IN" dirty="0" err="1" smtClean="0"/>
              <a:t>Bhide</a:t>
            </a:r>
            <a:r>
              <a:rPr lang="en-IN" dirty="0" smtClean="0"/>
              <a:t> A.D. and </a:t>
            </a:r>
            <a:r>
              <a:rPr lang="en-IN" dirty="0" err="1" smtClean="0"/>
              <a:t>Sundaresan</a:t>
            </a:r>
            <a:r>
              <a:rPr lang="en-IN" dirty="0" smtClean="0"/>
              <a:t>, B.B. "Solid Waste Management Collection", Processing and Disposal, 2001 </a:t>
            </a:r>
          </a:p>
          <a:p>
            <a:pPr>
              <a:buNone/>
            </a:pPr>
            <a:r>
              <a:rPr lang="en-IN" dirty="0" smtClean="0"/>
              <a:t> </a:t>
            </a:r>
          </a:p>
          <a:p>
            <a:pPr>
              <a:buNone/>
            </a:pPr>
            <a:r>
              <a:rPr lang="en-IN" dirty="0" smtClean="0"/>
              <a:t>3. </a:t>
            </a:r>
            <a:r>
              <a:rPr lang="en-IN" dirty="0" err="1" smtClean="0"/>
              <a:t>Manser</a:t>
            </a:r>
            <a:r>
              <a:rPr lang="en-IN" dirty="0" smtClean="0"/>
              <a:t> A.G.R. and Keeling A.A.," Practical Handbook of Processing and Recycling of Municipal solid Wastes", Lewis Publishers, CRC Press, 1996 </a:t>
            </a:r>
          </a:p>
          <a:p>
            <a:pPr>
              <a:buNone/>
            </a:pPr>
            <a:r>
              <a:rPr lang="en-IN" dirty="0" smtClean="0"/>
              <a:t> </a:t>
            </a:r>
          </a:p>
          <a:p>
            <a:pPr>
              <a:buNone/>
            </a:pPr>
            <a:r>
              <a:rPr lang="en-IN" dirty="0" smtClean="0"/>
              <a:t>4. George </a:t>
            </a:r>
            <a:r>
              <a:rPr lang="en-IN" dirty="0" err="1" smtClean="0"/>
              <a:t>Tchobanoglous</a:t>
            </a:r>
            <a:r>
              <a:rPr lang="en-IN" dirty="0" smtClean="0"/>
              <a:t> and Frank </a:t>
            </a:r>
            <a:r>
              <a:rPr lang="en-IN" dirty="0" err="1" smtClean="0"/>
              <a:t>Kreith"Handbook</a:t>
            </a:r>
            <a:r>
              <a:rPr lang="en-IN" dirty="0" smtClean="0"/>
              <a:t> of </a:t>
            </a:r>
            <a:r>
              <a:rPr lang="en-IN" dirty="0" err="1" smtClean="0"/>
              <a:t>Solidwaste</a:t>
            </a:r>
            <a:r>
              <a:rPr lang="en-IN" dirty="0" smtClean="0"/>
              <a:t> Management", McGraw Hill, New York, 2002 </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401080" cy="5857916"/>
          </a:xfrm>
        </p:spPr>
        <p:txBody>
          <a:bodyPr>
            <a:normAutofit fontScale="92500" lnSpcReduction="10000"/>
          </a:bodyPr>
          <a:lstStyle/>
          <a:p>
            <a:pPr algn="just">
              <a:lnSpc>
                <a:spcPct val="120000"/>
              </a:lnSpc>
              <a:spcAft>
                <a:spcPts val="600"/>
              </a:spcAft>
            </a:pPr>
            <a:r>
              <a:rPr lang="en-IN" b="1" dirty="0" smtClean="0">
                <a:solidFill>
                  <a:srgbClr val="C00000"/>
                </a:solidFill>
              </a:rPr>
              <a:t>Aerobic composting</a:t>
            </a:r>
            <a:r>
              <a:rPr lang="en-IN" b="1" dirty="0" smtClean="0"/>
              <a:t>: </a:t>
            </a:r>
            <a:r>
              <a:rPr lang="en-IN" dirty="0" smtClean="0"/>
              <a:t>a method of </a:t>
            </a:r>
            <a:r>
              <a:rPr lang="en-IN" dirty="0" smtClean="0">
                <a:solidFill>
                  <a:srgbClr val="7030A0"/>
                </a:solidFill>
              </a:rPr>
              <a:t>com-posting organic wastes </a:t>
            </a:r>
            <a:r>
              <a:rPr lang="en-IN" dirty="0" smtClean="0"/>
              <a:t>using </a:t>
            </a:r>
            <a:r>
              <a:rPr lang="en-IN" dirty="0" smtClean="0">
                <a:solidFill>
                  <a:srgbClr val="7030A0"/>
                </a:solidFill>
              </a:rPr>
              <a:t>bacteria that need oxygen</a:t>
            </a:r>
            <a:r>
              <a:rPr lang="en-IN" dirty="0" smtClean="0"/>
              <a:t>. </a:t>
            </a:r>
          </a:p>
          <a:p>
            <a:pPr algn="just">
              <a:lnSpc>
                <a:spcPct val="120000"/>
              </a:lnSpc>
              <a:spcAft>
                <a:spcPts val="600"/>
              </a:spcAft>
            </a:pPr>
            <a:r>
              <a:rPr lang="en-IN" b="1" dirty="0" smtClean="0">
                <a:solidFill>
                  <a:srgbClr val="C00000"/>
                </a:solidFill>
              </a:rPr>
              <a:t>Anaerobic digestion: </a:t>
            </a:r>
            <a:r>
              <a:rPr lang="en-IN" dirty="0" smtClean="0"/>
              <a:t>a method of </a:t>
            </a:r>
            <a:r>
              <a:rPr lang="en-IN" dirty="0" smtClean="0">
                <a:solidFill>
                  <a:srgbClr val="7030A0"/>
                </a:solidFill>
              </a:rPr>
              <a:t>composting</a:t>
            </a:r>
            <a:r>
              <a:rPr lang="en-IN" dirty="0" smtClean="0"/>
              <a:t> that does </a:t>
            </a:r>
            <a:r>
              <a:rPr lang="en-IN" dirty="0" smtClean="0">
                <a:solidFill>
                  <a:srgbClr val="7030A0"/>
                </a:solidFill>
              </a:rPr>
              <a:t>not require oxygen</a:t>
            </a:r>
            <a:r>
              <a:rPr lang="en-IN" dirty="0" smtClean="0"/>
              <a:t>. This composting method produces methane. Also known as anaerobic composting.</a:t>
            </a:r>
          </a:p>
          <a:p>
            <a:pPr algn="just">
              <a:lnSpc>
                <a:spcPct val="120000"/>
              </a:lnSpc>
              <a:spcAft>
                <a:spcPts val="600"/>
              </a:spcAft>
            </a:pPr>
            <a:r>
              <a:rPr lang="en-IN" b="1" dirty="0" smtClean="0">
                <a:solidFill>
                  <a:srgbClr val="C00000"/>
                </a:solidFill>
              </a:rPr>
              <a:t>Ash:</a:t>
            </a:r>
            <a:r>
              <a:rPr lang="en-IN" b="1" dirty="0" smtClean="0"/>
              <a:t> </a:t>
            </a:r>
            <a:r>
              <a:rPr lang="en-IN" dirty="0" smtClean="0"/>
              <a:t>the non-combustible solid </a:t>
            </a:r>
            <a:r>
              <a:rPr lang="en-IN" dirty="0" smtClean="0">
                <a:solidFill>
                  <a:srgbClr val="7030A0"/>
                </a:solidFill>
              </a:rPr>
              <a:t>by-products of incineration or other burning process.</a:t>
            </a:r>
          </a:p>
          <a:p>
            <a:pPr algn="just">
              <a:lnSpc>
                <a:spcPct val="120000"/>
              </a:lnSpc>
              <a:spcAft>
                <a:spcPts val="600"/>
              </a:spcAft>
            </a:pPr>
            <a:r>
              <a:rPr lang="en-IN" b="1" dirty="0" smtClean="0">
                <a:solidFill>
                  <a:srgbClr val="C00000"/>
                </a:solidFill>
              </a:rPr>
              <a:t>Bale:</a:t>
            </a:r>
            <a:r>
              <a:rPr lang="en-IN" b="1" dirty="0" smtClean="0"/>
              <a:t> </a:t>
            </a:r>
            <a:r>
              <a:rPr lang="en-IN" dirty="0" smtClean="0"/>
              <a:t>A large </a:t>
            </a:r>
            <a:r>
              <a:rPr lang="en-IN" dirty="0" smtClean="0">
                <a:solidFill>
                  <a:srgbClr val="7030A0"/>
                </a:solidFill>
              </a:rPr>
              <a:t>block of recyclables </a:t>
            </a:r>
            <a:r>
              <a:rPr lang="en-IN" dirty="0" smtClean="0"/>
              <a:t>held together with plastic strapping.</a:t>
            </a:r>
          </a:p>
          <a:p>
            <a:pPr algn="just">
              <a:lnSpc>
                <a:spcPct val="120000"/>
              </a:lnSpc>
              <a:spcAft>
                <a:spcPts val="600"/>
              </a:spcAft>
            </a:pPr>
            <a:r>
              <a:rPr lang="en-IN" b="1" dirty="0" smtClean="0">
                <a:solidFill>
                  <a:srgbClr val="C00000"/>
                </a:solidFill>
              </a:rPr>
              <a:t>Biodegradable</a:t>
            </a:r>
            <a:r>
              <a:rPr lang="en-IN" dirty="0" smtClean="0">
                <a:solidFill>
                  <a:srgbClr val="C00000"/>
                </a:solidFill>
              </a:rPr>
              <a:t>:</a:t>
            </a:r>
            <a:r>
              <a:rPr lang="en-IN" dirty="0" smtClean="0"/>
              <a:t> Capable of </a:t>
            </a:r>
            <a:r>
              <a:rPr lang="en-IN" dirty="0" smtClean="0">
                <a:solidFill>
                  <a:srgbClr val="7030A0"/>
                </a:solidFill>
              </a:rPr>
              <a:t>decomposing rapidly by microorganisms </a:t>
            </a:r>
            <a:r>
              <a:rPr lang="en-IN" dirty="0" smtClean="0"/>
              <a:t>under natural conditions (aerobic and/or anaerobic). </a:t>
            </a:r>
          </a:p>
          <a:p>
            <a:pPr algn="just">
              <a:lnSpc>
                <a:spcPct val="120000"/>
              </a:lnSpc>
              <a:spcAft>
                <a:spcPts val="600"/>
              </a:spcAft>
            </a:pPr>
            <a:r>
              <a:rPr lang="en-IN" b="1" dirty="0" smtClean="0">
                <a:solidFill>
                  <a:srgbClr val="C00000"/>
                </a:solidFill>
              </a:rPr>
              <a:t>Biogas</a:t>
            </a:r>
            <a:r>
              <a:rPr lang="en-IN" dirty="0" smtClean="0">
                <a:solidFill>
                  <a:srgbClr val="C00000"/>
                </a:solidFill>
              </a:rPr>
              <a:t>:</a:t>
            </a:r>
            <a:r>
              <a:rPr lang="en-IN" dirty="0" smtClean="0"/>
              <a:t> </a:t>
            </a:r>
            <a:r>
              <a:rPr lang="en-IN" dirty="0" smtClean="0">
                <a:solidFill>
                  <a:srgbClr val="7030A0"/>
                </a:solidFill>
              </a:rPr>
              <a:t>Gas formed by digestion of organic materials</a:t>
            </a:r>
            <a:r>
              <a:rPr lang="en-IN" dirty="0" smtClean="0"/>
              <a:t>. Typically dominated by CH</a:t>
            </a:r>
            <a:r>
              <a:rPr lang="en-IN" baseline="-25000" dirty="0" smtClean="0"/>
              <a:t>4</a:t>
            </a:r>
            <a:r>
              <a:rPr lang="en-IN" dirty="0" smtClean="0"/>
              <a:t> and CO</a:t>
            </a:r>
            <a:r>
              <a:rPr lang="en-IN" baseline="-25000" dirty="0" smtClean="0"/>
              <a:t>2</a:t>
            </a:r>
            <a:r>
              <a:rPr lang="en-IN" dirty="0" smtClean="0"/>
              <a:t> in a landfill.</a:t>
            </a:r>
            <a:endParaRPr lang="en-IN" dirty="0"/>
          </a:p>
        </p:txBody>
      </p:sp>
      <p:sp>
        <p:nvSpPr>
          <p:cNvPr id="2" name="Title 1"/>
          <p:cNvSpPr>
            <a:spLocks noGrp="1"/>
          </p:cNvSpPr>
          <p:nvPr>
            <p:ph type="title"/>
          </p:nvPr>
        </p:nvSpPr>
        <p:spPr>
          <a:xfrm>
            <a:off x="464506" y="265232"/>
            <a:ext cx="8643998" cy="571480"/>
          </a:xfrm>
        </p:spPr>
        <p:txBody>
          <a:bodyPr>
            <a:noAutofit/>
          </a:bodyPr>
          <a:lstStyle/>
          <a:p>
            <a:r>
              <a:rPr lang="en-IN" b="1" dirty="0" smtClean="0"/>
              <a:t/>
            </a:r>
            <a:br>
              <a:rPr lang="en-IN" b="1" dirty="0" smtClean="0"/>
            </a:br>
            <a:r>
              <a:rPr lang="en-IN" sz="2800" b="1" dirty="0" smtClean="0">
                <a:solidFill>
                  <a:schemeClr val="accent1">
                    <a:lumMod val="50000"/>
                  </a:schemeClr>
                </a:solidFill>
              </a:rPr>
              <a:t>Municipal Solid Waste Management: Glossary</a:t>
            </a:r>
            <a:r>
              <a:rPr lang="en-IN" b="1" dirty="0" smtClean="0"/>
              <a:t/>
            </a:r>
            <a:br>
              <a:rPr lang="en-IN" b="1" dirty="0" smtClean="0"/>
            </a:b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mph" presetSubtype="0" grpId="0" nodeType="clickEffect">
                                  <p:stCondLst>
                                    <p:cond delay="0"/>
                                  </p:stCondLst>
                                  <p:childTnLst>
                                    <p:set>
                                      <p:cBhvr override="childStyle">
                                        <p:cTn id="6" dur="indefinite"/>
                                        <p:tgtEl>
                                          <p:spTgt spid="2"/>
                                        </p:tgtEl>
                                        <p:attrNameLst>
                                          <p:attrName>style.fontFamily</p:attrName>
                                        </p:attrNameLst>
                                      </p:cBhvr>
                                      <p:to>
                                        <p:strVal val="Times New Roman"/>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heckerboard(across)">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heckerboard(across)">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heckerboard(across)">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checkerboard(across)">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heckerboard(across)">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checkerboard(across)">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214290"/>
            <a:ext cx="8472518" cy="6429396"/>
          </a:xfrm>
        </p:spPr>
        <p:txBody>
          <a:bodyPr>
            <a:normAutofit fontScale="92500"/>
          </a:bodyPr>
          <a:lstStyle/>
          <a:p>
            <a:pPr algn="just">
              <a:lnSpc>
                <a:spcPct val="120000"/>
              </a:lnSpc>
              <a:spcAft>
                <a:spcPts val="600"/>
              </a:spcAft>
            </a:pPr>
            <a:r>
              <a:rPr lang="en-IN" b="1" dirty="0" smtClean="0">
                <a:solidFill>
                  <a:srgbClr val="C00000"/>
                </a:solidFill>
              </a:rPr>
              <a:t>Bioconversion:</a:t>
            </a:r>
            <a:r>
              <a:rPr lang="en-IN" b="1" dirty="0" smtClean="0"/>
              <a:t> </a:t>
            </a:r>
            <a:r>
              <a:rPr lang="en-IN" dirty="0" smtClean="0"/>
              <a:t>A general term describing the </a:t>
            </a:r>
            <a:r>
              <a:rPr lang="en-IN" dirty="0" smtClean="0">
                <a:solidFill>
                  <a:srgbClr val="7030A0"/>
                </a:solidFill>
              </a:rPr>
              <a:t>conversion of one form of energy into another by plants or microorganisms</a:t>
            </a:r>
            <a:r>
              <a:rPr lang="en-IN" dirty="0" smtClean="0"/>
              <a:t>. An example is the digestion of solid wastes or sewage sludge by microorganisms to form methane.</a:t>
            </a:r>
          </a:p>
          <a:p>
            <a:pPr algn="just">
              <a:lnSpc>
                <a:spcPct val="120000"/>
              </a:lnSpc>
              <a:spcAft>
                <a:spcPts val="600"/>
              </a:spcAft>
            </a:pPr>
            <a:r>
              <a:rPr lang="en-IN" b="1" dirty="0" smtClean="0">
                <a:solidFill>
                  <a:srgbClr val="C00000"/>
                </a:solidFill>
              </a:rPr>
              <a:t>Bulky waste: </a:t>
            </a:r>
            <a:r>
              <a:rPr lang="en-IN" dirty="0" smtClean="0"/>
              <a:t>large wastes such as </a:t>
            </a:r>
            <a:r>
              <a:rPr lang="en-IN" dirty="0" smtClean="0">
                <a:solidFill>
                  <a:srgbClr val="7030A0"/>
                </a:solidFill>
              </a:rPr>
              <a:t>appliances, furniture, and trees and branches,</a:t>
            </a:r>
            <a:r>
              <a:rPr lang="en-IN" dirty="0" smtClean="0"/>
              <a:t> that cannot be handled by normal MSW processing methods.</a:t>
            </a:r>
          </a:p>
          <a:p>
            <a:pPr algn="just">
              <a:lnSpc>
                <a:spcPct val="120000"/>
              </a:lnSpc>
              <a:spcAft>
                <a:spcPts val="600"/>
              </a:spcAft>
            </a:pPr>
            <a:r>
              <a:rPr lang="en-IN" b="1" dirty="0" smtClean="0">
                <a:solidFill>
                  <a:srgbClr val="C00000"/>
                </a:solidFill>
              </a:rPr>
              <a:t>Buy-back centre : </a:t>
            </a:r>
            <a:r>
              <a:rPr lang="en-IN" dirty="0" smtClean="0"/>
              <a:t>A </a:t>
            </a:r>
            <a:r>
              <a:rPr lang="en-IN" dirty="0" smtClean="0">
                <a:solidFill>
                  <a:srgbClr val="7030A0"/>
                </a:solidFill>
              </a:rPr>
              <a:t>place to sell </a:t>
            </a:r>
            <a:r>
              <a:rPr lang="en-IN" dirty="0" smtClean="0"/>
              <a:t>recyclable materials.</a:t>
            </a:r>
          </a:p>
          <a:p>
            <a:pPr algn="just">
              <a:lnSpc>
                <a:spcPct val="120000"/>
              </a:lnSpc>
              <a:spcAft>
                <a:spcPts val="600"/>
              </a:spcAft>
            </a:pPr>
            <a:r>
              <a:rPr lang="en-IN" b="1" dirty="0" smtClean="0">
                <a:solidFill>
                  <a:srgbClr val="C00000"/>
                </a:solidFill>
              </a:rPr>
              <a:t>Cell:</a:t>
            </a:r>
            <a:r>
              <a:rPr lang="en-IN" dirty="0" smtClean="0"/>
              <a:t> An </a:t>
            </a:r>
            <a:r>
              <a:rPr lang="en-IN" dirty="0" smtClean="0">
                <a:solidFill>
                  <a:srgbClr val="7030A0"/>
                </a:solidFill>
              </a:rPr>
              <a:t>area in a landfill </a:t>
            </a:r>
            <a:r>
              <a:rPr lang="en-IN" dirty="0" smtClean="0"/>
              <a:t>where solid waste is disposed of each day.</a:t>
            </a:r>
          </a:p>
          <a:p>
            <a:pPr algn="just">
              <a:lnSpc>
                <a:spcPct val="120000"/>
              </a:lnSpc>
              <a:spcAft>
                <a:spcPts val="600"/>
              </a:spcAft>
            </a:pPr>
            <a:r>
              <a:rPr lang="en-IN" b="1" dirty="0" smtClean="0">
                <a:solidFill>
                  <a:srgbClr val="C00000"/>
                </a:solidFill>
              </a:rPr>
              <a:t>Collection: </a:t>
            </a:r>
            <a:r>
              <a:rPr lang="en-IN" dirty="0" smtClean="0"/>
              <a:t>the process of </a:t>
            </a:r>
            <a:r>
              <a:rPr lang="en-IN" dirty="0" smtClean="0">
                <a:solidFill>
                  <a:srgbClr val="7030A0"/>
                </a:solidFill>
              </a:rPr>
              <a:t>picking up wastes </a:t>
            </a:r>
            <a:r>
              <a:rPr lang="en-IN" dirty="0" smtClean="0"/>
              <a:t>from residences, businesses, or a collection point, loading them into a vehicle, and transporting them to a processing, transfer, or disposal site.</a:t>
            </a:r>
          </a:p>
          <a:p>
            <a:pPr algn="just">
              <a:lnSpc>
                <a:spcPct val="120000"/>
              </a:lnSpc>
              <a:spcAft>
                <a:spcPts val="600"/>
              </a:spcAft>
            </a:pPr>
            <a:r>
              <a:rPr lang="en-IN" b="1" dirty="0" smtClean="0">
                <a:solidFill>
                  <a:srgbClr val="C00000"/>
                </a:solidFill>
              </a:rPr>
              <a:t>Combustion:</a:t>
            </a:r>
            <a:r>
              <a:rPr lang="en-IN" b="1" dirty="0" smtClean="0"/>
              <a:t> </a:t>
            </a:r>
            <a:r>
              <a:rPr lang="en-IN" dirty="0" smtClean="0"/>
              <a:t>in MSWM, the </a:t>
            </a:r>
            <a:r>
              <a:rPr lang="en-IN" dirty="0" smtClean="0">
                <a:solidFill>
                  <a:srgbClr val="7030A0"/>
                </a:solidFill>
              </a:rPr>
              <a:t>burning of materials in an incinerator</a:t>
            </a:r>
            <a:r>
              <a:rPr lang="en-IN"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60648"/>
            <a:ext cx="8643998" cy="6858000"/>
          </a:xfrm>
        </p:spPr>
        <p:txBody>
          <a:bodyPr>
            <a:normAutofit fontScale="85000" lnSpcReduction="10000"/>
          </a:bodyPr>
          <a:lstStyle/>
          <a:p>
            <a:pPr algn="just">
              <a:lnSpc>
                <a:spcPct val="120000"/>
              </a:lnSpc>
              <a:spcBef>
                <a:spcPts val="600"/>
              </a:spcBef>
              <a:spcAft>
                <a:spcPts val="600"/>
              </a:spcAft>
            </a:pPr>
            <a:r>
              <a:rPr lang="en-IN" b="1" dirty="0" smtClean="0">
                <a:solidFill>
                  <a:srgbClr val="C00000"/>
                </a:solidFill>
              </a:rPr>
              <a:t>Commingled: </a:t>
            </a:r>
            <a:r>
              <a:rPr lang="en-IN" dirty="0" smtClean="0">
                <a:solidFill>
                  <a:srgbClr val="7030A0"/>
                </a:solidFill>
              </a:rPr>
              <a:t>mixed recyclables </a:t>
            </a:r>
            <a:r>
              <a:rPr lang="en-IN" dirty="0" smtClean="0"/>
              <a:t>that are collected together after having been separated from mixed MSW.</a:t>
            </a:r>
          </a:p>
          <a:p>
            <a:pPr algn="just">
              <a:lnSpc>
                <a:spcPct val="120000"/>
              </a:lnSpc>
              <a:spcBef>
                <a:spcPts val="600"/>
              </a:spcBef>
              <a:spcAft>
                <a:spcPts val="600"/>
              </a:spcAft>
            </a:pPr>
            <a:r>
              <a:rPr lang="en-IN" b="1" dirty="0" smtClean="0">
                <a:solidFill>
                  <a:srgbClr val="C00000"/>
                </a:solidFill>
              </a:rPr>
              <a:t>Communal collection: </a:t>
            </a:r>
            <a:r>
              <a:rPr lang="en-IN" dirty="0" smtClean="0"/>
              <a:t>a system of collection in which </a:t>
            </a:r>
            <a:r>
              <a:rPr lang="en-IN" dirty="0" smtClean="0">
                <a:solidFill>
                  <a:srgbClr val="7030A0"/>
                </a:solidFill>
              </a:rPr>
              <a:t>individuals bring their waste directly to a central point</a:t>
            </a:r>
            <a:r>
              <a:rPr lang="en-IN" dirty="0" smtClean="0"/>
              <a:t>, from which it is collected.</a:t>
            </a:r>
          </a:p>
          <a:p>
            <a:pPr algn="just">
              <a:lnSpc>
                <a:spcPct val="120000"/>
              </a:lnSpc>
              <a:spcBef>
                <a:spcPts val="600"/>
              </a:spcBef>
              <a:spcAft>
                <a:spcPts val="600"/>
              </a:spcAft>
            </a:pPr>
            <a:r>
              <a:rPr lang="en-IN" b="1" dirty="0" smtClean="0">
                <a:solidFill>
                  <a:srgbClr val="C00000"/>
                </a:solidFill>
              </a:rPr>
              <a:t>Compaction</a:t>
            </a:r>
            <a:r>
              <a:rPr lang="en-IN" dirty="0" smtClean="0">
                <a:solidFill>
                  <a:srgbClr val="C00000"/>
                </a:solidFill>
              </a:rPr>
              <a:t>:</a:t>
            </a:r>
            <a:r>
              <a:rPr lang="en-IN" dirty="0" smtClean="0"/>
              <a:t> </a:t>
            </a:r>
            <a:r>
              <a:rPr lang="en-IN" dirty="0" smtClean="0">
                <a:solidFill>
                  <a:srgbClr val="7030A0"/>
                </a:solidFill>
              </a:rPr>
              <a:t>Reduction of the bulk of municipal solid waste and increasing its density</a:t>
            </a:r>
            <a:r>
              <a:rPr lang="en-IN" dirty="0" smtClean="0"/>
              <a:t> through a physical process such as rolling or tamping or as a result of waste compacting under its own weight.</a:t>
            </a:r>
          </a:p>
          <a:p>
            <a:pPr algn="just">
              <a:lnSpc>
                <a:spcPct val="120000"/>
              </a:lnSpc>
              <a:spcBef>
                <a:spcPts val="600"/>
              </a:spcBef>
              <a:spcAft>
                <a:spcPts val="600"/>
              </a:spcAft>
            </a:pPr>
            <a:r>
              <a:rPr lang="en-IN" b="1" dirty="0" smtClean="0">
                <a:solidFill>
                  <a:srgbClr val="C00000"/>
                </a:solidFill>
              </a:rPr>
              <a:t>Compactor vehicle: </a:t>
            </a:r>
            <a:r>
              <a:rPr lang="en-IN" dirty="0" smtClean="0">
                <a:solidFill>
                  <a:srgbClr val="7030A0"/>
                </a:solidFill>
              </a:rPr>
              <a:t>a collection vehicle using high-power mechanical or hydraulic equipment to reduce the volume of solid waste.</a:t>
            </a:r>
          </a:p>
          <a:p>
            <a:pPr algn="just">
              <a:lnSpc>
                <a:spcPct val="120000"/>
              </a:lnSpc>
              <a:spcBef>
                <a:spcPts val="600"/>
              </a:spcBef>
              <a:spcAft>
                <a:spcPts val="600"/>
              </a:spcAft>
            </a:pPr>
            <a:r>
              <a:rPr lang="en-IN" b="1" dirty="0" smtClean="0">
                <a:solidFill>
                  <a:srgbClr val="C00000"/>
                </a:solidFill>
              </a:rPr>
              <a:t>Compost:</a:t>
            </a:r>
            <a:r>
              <a:rPr lang="en-IN" b="1" dirty="0" smtClean="0"/>
              <a:t> </a:t>
            </a:r>
            <a:r>
              <a:rPr lang="en-IN" dirty="0" smtClean="0">
                <a:solidFill>
                  <a:srgbClr val="7030A0"/>
                </a:solidFill>
              </a:rPr>
              <a:t>the material resulting from composting</a:t>
            </a:r>
            <a:r>
              <a:rPr lang="en-IN" dirty="0" smtClean="0"/>
              <a:t>. Compost, also called humus, is a soil conditioner and in some instances is used as a fertilizer.</a:t>
            </a:r>
          </a:p>
          <a:p>
            <a:pPr algn="just">
              <a:lnSpc>
                <a:spcPct val="120000"/>
              </a:lnSpc>
              <a:spcBef>
                <a:spcPts val="600"/>
              </a:spcBef>
              <a:spcAft>
                <a:spcPts val="600"/>
              </a:spcAft>
            </a:pPr>
            <a:r>
              <a:rPr lang="en-IN" b="1" dirty="0" smtClean="0">
                <a:solidFill>
                  <a:srgbClr val="C00000"/>
                </a:solidFill>
              </a:rPr>
              <a:t>Composting:</a:t>
            </a:r>
            <a:r>
              <a:rPr lang="en-IN" b="1" dirty="0" smtClean="0"/>
              <a:t> </a:t>
            </a:r>
            <a:r>
              <a:rPr lang="en-IN" dirty="0" smtClean="0">
                <a:solidFill>
                  <a:srgbClr val="7030A0"/>
                </a:solidFill>
              </a:rPr>
              <a:t>biological decomposition of solid organic materials </a:t>
            </a:r>
            <a:r>
              <a:rPr lang="en-IN" dirty="0" smtClean="0"/>
              <a:t>by bacteria, fungi, and other organisms into a soil-like product.</a:t>
            </a:r>
          </a:p>
          <a:p>
            <a:pPr algn="just">
              <a:lnSpc>
                <a:spcPct val="120000"/>
              </a:lnSpc>
              <a:spcBef>
                <a:spcPts val="600"/>
              </a:spcBef>
              <a:spcAft>
                <a:spcPts val="600"/>
              </a:spcAft>
            </a:pPr>
            <a:r>
              <a:rPr lang="en-IN" b="1" dirty="0" smtClean="0">
                <a:solidFill>
                  <a:srgbClr val="C00000"/>
                </a:solidFill>
              </a:rPr>
              <a:t>Construction and demolition debris: </a:t>
            </a:r>
            <a:r>
              <a:rPr lang="en-IN" dirty="0" smtClean="0">
                <a:solidFill>
                  <a:srgbClr val="7030A0"/>
                </a:solidFill>
              </a:rPr>
              <a:t>waste generated by construction and demolition of buildings</a:t>
            </a:r>
            <a:r>
              <a:rPr lang="en-IN" dirty="0" smtClean="0"/>
              <a:t>, such as bricks, concrete, drywall, lumber, miscellaneous metal parts and sheets, packaging materials,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42852"/>
            <a:ext cx="8715436" cy="6715148"/>
          </a:xfrm>
        </p:spPr>
        <p:txBody>
          <a:bodyPr>
            <a:normAutofit fontScale="85000" lnSpcReduction="10000"/>
          </a:bodyPr>
          <a:lstStyle/>
          <a:p>
            <a:pPr algn="just">
              <a:lnSpc>
                <a:spcPct val="120000"/>
              </a:lnSpc>
              <a:spcBef>
                <a:spcPts val="0"/>
              </a:spcBef>
              <a:spcAft>
                <a:spcPts val="600"/>
              </a:spcAft>
            </a:pPr>
            <a:r>
              <a:rPr lang="en-IN" b="1" dirty="0" smtClean="0">
                <a:solidFill>
                  <a:schemeClr val="accent6">
                    <a:lumMod val="50000"/>
                  </a:schemeClr>
                </a:solidFill>
              </a:rPr>
              <a:t>Curb side collection: </a:t>
            </a:r>
            <a:r>
              <a:rPr lang="en-IN" dirty="0" smtClean="0">
                <a:solidFill>
                  <a:srgbClr val="7030A0"/>
                </a:solidFill>
              </a:rPr>
              <a:t>collection of compostable, recyclables, or trash at the edge of a sidewalk in front of a residence or shop.</a:t>
            </a:r>
          </a:p>
          <a:p>
            <a:pPr algn="just">
              <a:lnSpc>
                <a:spcPct val="120000"/>
              </a:lnSpc>
              <a:spcBef>
                <a:spcPts val="0"/>
              </a:spcBef>
              <a:spcAft>
                <a:spcPts val="600"/>
              </a:spcAft>
            </a:pPr>
            <a:r>
              <a:rPr lang="en-IN" b="1" dirty="0" smtClean="0">
                <a:solidFill>
                  <a:schemeClr val="accent6">
                    <a:lumMod val="75000"/>
                  </a:schemeClr>
                </a:solidFill>
              </a:rPr>
              <a:t>Controlled dump: </a:t>
            </a:r>
            <a:r>
              <a:rPr lang="en-IN" dirty="0" smtClean="0"/>
              <a:t>a planned landfill that incorporates to some extent some of the features of a sanitary landfill: </a:t>
            </a:r>
            <a:r>
              <a:rPr lang="en-IN" dirty="0" err="1" smtClean="0"/>
              <a:t>siting</a:t>
            </a:r>
            <a:r>
              <a:rPr lang="en-IN" dirty="0" smtClean="0"/>
              <a:t> with respect to </a:t>
            </a:r>
            <a:r>
              <a:rPr lang="en-IN" dirty="0" err="1" smtClean="0"/>
              <a:t>hydrogeological</a:t>
            </a:r>
            <a:r>
              <a:rPr lang="en-IN" dirty="0" smtClean="0"/>
              <a:t> suitability, grading, compaction in some cases, </a:t>
            </a:r>
            <a:r>
              <a:rPr lang="en-IN" dirty="0" err="1" smtClean="0"/>
              <a:t>leachate</a:t>
            </a:r>
            <a:r>
              <a:rPr lang="en-IN" dirty="0" smtClean="0"/>
              <a:t> control, partial gas management, regular (not usually daily) cover, access control, basic record-keeping, and controlled waste picking.</a:t>
            </a:r>
          </a:p>
          <a:p>
            <a:pPr algn="just">
              <a:lnSpc>
                <a:spcPct val="120000"/>
              </a:lnSpc>
              <a:spcBef>
                <a:spcPts val="0"/>
              </a:spcBef>
              <a:spcAft>
                <a:spcPts val="600"/>
              </a:spcAft>
            </a:pPr>
            <a:r>
              <a:rPr lang="en-IN" b="1" dirty="0" smtClean="0">
                <a:solidFill>
                  <a:srgbClr val="FF0000"/>
                </a:solidFill>
              </a:rPr>
              <a:t>Dead Animals</a:t>
            </a:r>
            <a:r>
              <a:rPr lang="en-IN" dirty="0" smtClean="0">
                <a:solidFill>
                  <a:srgbClr val="FF0000"/>
                </a:solidFill>
              </a:rPr>
              <a:t>: </a:t>
            </a:r>
            <a:r>
              <a:rPr lang="en-IN" dirty="0" smtClean="0"/>
              <a:t>They are big and small animals that are putrescible if not removed and disposed properly. </a:t>
            </a:r>
          </a:p>
          <a:p>
            <a:pPr algn="just">
              <a:lnSpc>
                <a:spcPct val="120000"/>
              </a:lnSpc>
              <a:spcBef>
                <a:spcPts val="0"/>
              </a:spcBef>
              <a:spcAft>
                <a:spcPts val="600"/>
              </a:spcAft>
            </a:pPr>
            <a:r>
              <a:rPr lang="en-IN" b="1" dirty="0" smtClean="0">
                <a:solidFill>
                  <a:srgbClr val="C00000"/>
                </a:solidFill>
              </a:rPr>
              <a:t>Disposal:</a:t>
            </a:r>
            <a:r>
              <a:rPr lang="en-IN" b="1" dirty="0" smtClean="0"/>
              <a:t> </a:t>
            </a:r>
            <a:r>
              <a:rPr lang="en-IN" dirty="0" smtClean="0"/>
              <a:t>the final handling of solid waste, following collection, processing, or incineration. Disposal most often means </a:t>
            </a:r>
            <a:r>
              <a:rPr lang="en-IN" dirty="0" smtClean="0">
                <a:solidFill>
                  <a:srgbClr val="7030A0"/>
                </a:solidFill>
              </a:rPr>
              <a:t>placement of wastes in a dump or a landfill.</a:t>
            </a:r>
          </a:p>
          <a:p>
            <a:pPr algn="just">
              <a:lnSpc>
                <a:spcPct val="120000"/>
              </a:lnSpc>
              <a:spcBef>
                <a:spcPts val="0"/>
              </a:spcBef>
              <a:spcAft>
                <a:spcPts val="600"/>
              </a:spcAft>
            </a:pPr>
            <a:r>
              <a:rPr lang="en-IN" b="1" dirty="0" smtClean="0">
                <a:solidFill>
                  <a:srgbClr val="7030A0"/>
                </a:solidFill>
              </a:rPr>
              <a:t>Drop-off centre: </a:t>
            </a:r>
            <a:r>
              <a:rPr lang="en-IN" dirty="0" smtClean="0"/>
              <a:t>an area or </a:t>
            </a:r>
            <a:r>
              <a:rPr lang="en-IN" dirty="0" smtClean="0">
                <a:solidFill>
                  <a:srgbClr val="C00000"/>
                </a:solidFill>
              </a:rPr>
              <a:t>facility for receiving </a:t>
            </a:r>
            <a:r>
              <a:rPr lang="en-IN" dirty="0" err="1" smtClean="0">
                <a:solidFill>
                  <a:srgbClr val="C00000"/>
                </a:solidFill>
              </a:rPr>
              <a:t>compostables</a:t>
            </a:r>
            <a:r>
              <a:rPr lang="en-IN" dirty="0" smtClean="0">
                <a:solidFill>
                  <a:srgbClr val="C00000"/>
                </a:solidFill>
              </a:rPr>
              <a:t> or recyclables</a:t>
            </a:r>
            <a:r>
              <a:rPr lang="en-IN" dirty="0" smtClean="0"/>
              <a:t> that are dropped off by waste generators.</a:t>
            </a:r>
          </a:p>
          <a:p>
            <a:pPr algn="just">
              <a:lnSpc>
                <a:spcPct val="120000"/>
              </a:lnSpc>
              <a:spcBef>
                <a:spcPts val="0"/>
              </a:spcBef>
              <a:spcAft>
                <a:spcPts val="600"/>
              </a:spcAft>
            </a:pPr>
            <a:r>
              <a:rPr lang="en-IN" b="1" dirty="0" smtClean="0">
                <a:solidFill>
                  <a:srgbClr val="002060"/>
                </a:solidFill>
              </a:rPr>
              <a:t>Dump</a:t>
            </a:r>
            <a:r>
              <a:rPr lang="en-IN" dirty="0" smtClean="0">
                <a:solidFill>
                  <a:srgbClr val="002060"/>
                </a:solidFill>
              </a:rPr>
              <a:t>:</a:t>
            </a:r>
            <a:r>
              <a:rPr lang="en-IN" dirty="0" smtClean="0"/>
              <a:t> A site used to </a:t>
            </a:r>
            <a:r>
              <a:rPr lang="en-IN" dirty="0" smtClean="0">
                <a:solidFill>
                  <a:srgbClr val="C00000"/>
                </a:solidFill>
              </a:rPr>
              <a:t>dispose of municipal solid waste without management and/or environmental controls.</a:t>
            </a:r>
          </a:p>
          <a:p>
            <a:pPr algn="just">
              <a:lnSpc>
                <a:spcPct val="120000"/>
              </a:lnSpc>
              <a:spcBef>
                <a:spcPts val="0"/>
              </a:spcBef>
              <a:spcAft>
                <a:spcPts val="600"/>
              </a:spcAft>
            </a:pPr>
            <a:r>
              <a:rPr lang="en-IN" b="1" dirty="0" smtClean="0">
                <a:solidFill>
                  <a:srgbClr val="7030A0"/>
                </a:solidFill>
              </a:rPr>
              <a:t>Domestic Waste: </a:t>
            </a:r>
            <a:r>
              <a:rPr lang="en-IN" dirty="0" smtClean="0"/>
              <a:t>It comprises </a:t>
            </a:r>
            <a:r>
              <a:rPr lang="en-IN" dirty="0" smtClean="0">
                <a:solidFill>
                  <a:srgbClr val="C00000"/>
                </a:solidFill>
              </a:rPr>
              <a:t>kitchen wastes, ashes from fires, broken utensils and worn out clothing.</a:t>
            </a:r>
            <a:endParaRPr lang="en-IN"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amond(in)">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amond(in)">
                                      <p:cBhvr>
                                        <p:cTn id="3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428604"/>
            <a:ext cx="8229600" cy="6197627"/>
          </a:xfrm>
        </p:spPr>
        <p:txBody>
          <a:bodyPr>
            <a:normAutofit fontScale="92500" lnSpcReduction="20000"/>
          </a:bodyPr>
          <a:lstStyle/>
          <a:p>
            <a:pPr algn="just">
              <a:lnSpc>
                <a:spcPct val="120000"/>
              </a:lnSpc>
              <a:spcBef>
                <a:spcPts val="600"/>
              </a:spcBef>
              <a:spcAft>
                <a:spcPts val="600"/>
              </a:spcAft>
            </a:pPr>
            <a:r>
              <a:rPr lang="en-IN" b="1" dirty="0" smtClean="0">
                <a:solidFill>
                  <a:srgbClr val="FF0000"/>
                </a:solidFill>
              </a:rPr>
              <a:t>Emissions:</a:t>
            </a:r>
            <a:r>
              <a:rPr lang="en-IN" b="1" dirty="0" smtClean="0"/>
              <a:t> </a:t>
            </a:r>
            <a:r>
              <a:rPr lang="en-IN" dirty="0" smtClean="0"/>
              <a:t>gases released into the atmosphere.</a:t>
            </a:r>
          </a:p>
          <a:p>
            <a:pPr algn="just">
              <a:lnSpc>
                <a:spcPct val="120000"/>
              </a:lnSpc>
              <a:spcBef>
                <a:spcPts val="600"/>
              </a:spcBef>
              <a:spcAft>
                <a:spcPts val="600"/>
              </a:spcAft>
            </a:pPr>
            <a:r>
              <a:rPr lang="en-IN" b="1" dirty="0" smtClean="0">
                <a:solidFill>
                  <a:srgbClr val="C00000"/>
                </a:solidFill>
              </a:rPr>
              <a:t>Energy recovery: </a:t>
            </a:r>
            <a:r>
              <a:rPr lang="en-IN" dirty="0" smtClean="0"/>
              <a:t>the process of </a:t>
            </a:r>
            <a:r>
              <a:rPr lang="en-IN" dirty="0" smtClean="0">
                <a:solidFill>
                  <a:schemeClr val="tx2"/>
                </a:solidFill>
              </a:rPr>
              <a:t>extracting useful energy from waste,</a:t>
            </a:r>
            <a:r>
              <a:rPr lang="en-IN" dirty="0" smtClean="0"/>
              <a:t> typically from the heat produced by incineration or via methane gas from landfills.</a:t>
            </a:r>
          </a:p>
          <a:p>
            <a:pPr algn="just">
              <a:lnSpc>
                <a:spcPct val="120000"/>
              </a:lnSpc>
              <a:spcBef>
                <a:spcPts val="600"/>
              </a:spcBef>
              <a:spcAft>
                <a:spcPts val="600"/>
              </a:spcAft>
            </a:pPr>
            <a:r>
              <a:rPr lang="en-IN" b="1" dirty="0" smtClean="0">
                <a:solidFill>
                  <a:srgbClr val="FF0000"/>
                </a:solidFill>
              </a:rPr>
              <a:t>Environmental impact assessment (EIA): </a:t>
            </a:r>
            <a:r>
              <a:rPr lang="en-IN" dirty="0" smtClean="0"/>
              <a:t>an evaluation designed to identify and predict the impact of an action or a project on the environment and human health and well-being. Can include risk assessment as a component, along with economic and land use assessment.</a:t>
            </a:r>
          </a:p>
          <a:p>
            <a:pPr algn="just">
              <a:lnSpc>
                <a:spcPct val="120000"/>
              </a:lnSpc>
              <a:spcBef>
                <a:spcPts val="600"/>
              </a:spcBef>
              <a:spcAft>
                <a:spcPts val="600"/>
              </a:spcAft>
            </a:pPr>
            <a:r>
              <a:rPr lang="en-IN" b="1" dirty="0" smtClean="0">
                <a:solidFill>
                  <a:srgbClr val="00B050"/>
                </a:solidFill>
              </a:rPr>
              <a:t>Environmental risk assessment (</a:t>
            </a:r>
            <a:r>
              <a:rPr lang="en-IN" b="1" dirty="0" err="1" smtClean="0">
                <a:solidFill>
                  <a:srgbClr val="00B050"/>
                </a:solidFill>
              </a:rPr>
              <a:t>EnRA</a:t>
            </a:r>
            <a:r>
              <a:rPr lang="en-IN" b="1" dirty="0" smtClean="0">
                <a:solidFill>
                  <a:srgbClr val="00B050"/>
                </a:solidFill>
              </a:rPr>
              <a:t>): </a:t>
            </a:r>
            <a:r>
              <a:rPr lang="en-IN" dirty="0" smtClean="0"/>
              <a:t>an evaluation of the interactions of agents, humans, and ecological resources. Comprised of human health risk assessment and ecological risk assessment, typically evaluating the probabilities and magnitudes of harm that could come from environmental contaminants.</a:t>
            </a:r>
          </a:p>
          <a:p>
            <a:pPr algn="just">
              <a:lnSpc>
                <a:spcPct val="120000"/>
              </a:lnSpc>
              <a:spcBef>
                <a:spcPts val="600"/>
              </a:spcBef>
              <a:spcAft>
                <a:spcPts val="600"/>
              </a:spcAft>
            </a:pPr>
            <a:r>
              <a:rPr lang="en-IN" b="1" dirty="0" smtClean="0">
                <a:solidFill>
                  <a:srgbClr val="0070C0"/>
                </a:solidFill>
              </a:rPr>
              <a:t>E-waste:</a:t>
            </a:r>
            <a:r>
              <a:rPr lang="en-IN" dirty="0" smtClean="0">
                <a:solidFill>
                  <a:srgbClr val="0070C0"/>
                </a:solidFill>
              </a:rPr>
              <a:t> </a:t>
            </a:r>
            <a:r>
              <a:rPr lang="en-IN" dirty="0" smtClean="0"/>
              <a:t>Electronic waste such as televisions and computers.</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571480"/>
            <a:ext cx="8229600" cy="6126189"/>
          </a:xfrm>
        </p:spPr>
        <p:txBody>
          <a:bodyPr>
            <a:normAutofit fontScale="92500" lnSpcReduction="10000"/>
          </a:bodyPr>
          <a:lstStyle/>
          <a:p>
            <a:pPr algn="just">
              <a:lnSpc>
                <a:spcPct val="120000"/>
              </a:lnSpc>
              <a:spcAft>
                <a:spcPts val="600"/>
              </a:spcAft>
            </a:pPr>
            <a:r>
              <a:rPr lang="en-IN" b="1" dirty="0" smtClean="0">
                <a:solidFill>
                  <a:srgbClr val="0070C0"/>
                </a:solidFill>
              </a:rPr>
              <a:t>Fly ash: </a:t>
            </a:r>
            <a:r>
              <a:rPr lang="en-IN" dirty="0" smtClean="0"/>
              <a:t>the highly toxic particulate matter captured from the flue gas of an incinerator by the air pollution control system.</a:t>
            </a:r>
          </a:p>
          <a:p>
            <a:pPr algn="just">
              <a:lnSpc>
                <a:spcPct val="120000"/>
              </a:lnSpc>
              <a:spcAft>
                <a:spcPts val="600"/>
              </a:spcAft>
            </a:pPr>
            <a:r>
              <a:rPr lang="en-IN" b="1" dirty="0" smtClean="0">
                <a:solidFill>
                  <a:schemeClr val="accent6">
                    <a:lumMod val="50000"/>
                  </a:schemeClr>
                </a:solidFill>
              </a:rPr>
              <a:t>Final Cover</a:t>
            </a:r>
            <a:r>
              <a:rPr lang="en-IN" dirty="0" smtClean="0">
                <a:solidFill>
                  <a:schemeClr val="accent6">
                    <a:lumMod val="50000"/>
                  </a:schemeClr>
                </a:solidFill>
              </a:rPr>
              <a:t>:</a:t>
            </a:r>
            <a:r>
              <a:rPr lang="en-IN" dirty="0" smtClean="0"/>
              <a:t> Also known as secondary cover. The purpose is to make the landfill area suitable for the intended after use. Must be compacted (except the top soil), uniformly applied, and sloped to drain. Final cover must be designed to reduce infiltration, encourage run-off, while discouraging erosion, retain moisture for plant root growth and development, and reduce or enhance landfill gas migration. Depth and design requirements differ.</a:t>
            </a:r>
          </a:p>
          <a:p>
            <a:pPr algn="just">
              <a:lnSpc>
                <a:spcPct val="120000"/>
              </a:lnSpc>
              <a:spcAft>
                <a:spcPts val="600"/>
              </a:spcAft>
            </a:pPr>
            <a:r>
              <a:rPr lang="en-IN" b="1" dirty="0" smtClean="0">
                <a:solidFill>
                  <a:schemeClr val="accent3">
                    <a:lumMod val="50000"/>
                  </a:schemeClr>
                </a:solidFill>
              </a:rPr>
              <a:t>Garbage:</a:t>
            </a:r>
            <a:r>
              <a:rPr lang="en-IN" b="1" dirty="0" smtClean="0"/>
              <a:t> </a:t>
            </a:r>
            <a:r>
              <a:rPr lang="en-IN" dirty="0" smtClean="0"/>
              <a:t>Putrescible solid waste including animal and vegetable wastes resulting from the handling, storage, sale, preparation, cooking, or serving foods.</a:t>
            </a:r>
          </a:p>
          <a:p>
            <a:pPr algn="just">
              <a:lnSpc>
                <a:spcPct val="120000"/>
              </a:lnSpc>
            </a:pPr>
            <a:r>
              <a:rPr lang="en-IN" b="1" dirty="0" smtClean="0">
                <a:solidFill>
                  <a:srgbClr val="FF0000"/>
                </a:solidFill>
              </a:rPr>
              <a:t>Hazardous waste: </a:t>
            </a:r>
            <a:r>
              <a:rPr lang="en-IN" dirty="0" smtClean="0"/>
              <a:t>waste that is reactive, toxic, corrosive, or otherwise dangerous to living things and/or the environment. Many industrial by-products are hazardous.</a:t>
            </a:r>
          </a:p>
          <a:p>
            <a:pPr algn="just"/>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714356"/>
            <a:ext cx="8229600" cy="5697585"/>
          </a:xfrm>
        </p:spPr>
        <p:txBody>
          <a:bodyPr>
            <a:normAutofit fontScale="92500" lnSpcReduction="20000"/>
          </a:bodyPr>
          <a:lstStyle/>
          <a:p>
            <a:pPr algn="just">
              <a:lnSpc>
                <a:spcPct val="120000"/>
              </a:lnSpc>
              <a:spcBef>
                <a:spcPts val="1200"/>
              </a:spcBef>
              <a:spcAft>
                <a:spcPts val="600"/>
              </a:spcAft>
            </a:pPr>
            <a:r>
              <a:rPr lang="en-IN" b="1" dirty="0" smtClean="0"/>
              <a:t>Heavy metals: </a:t>
            </a:r>
            <a:r>
              <a:rPr lang="en-IN" dirty="0" smtClean="0">
                <a:solidFill>
                  <a:srgbClr val="FF0000"/>
                </a:solidFill>
              </a:rPr>
              <a:t>metals of high atomic weight and density</a:t>
            </a:r>
            <a:r>
              <a:rPr lang="en-IN" dirty="0" smtClean="0"/>
              <a:t>, such as mercury, lead, and cadmium, that are toxic to living organisms.</a:t>
            </a:r>
          </a:p>
          <a:p>
            <a:pPr algn="just">
              <a:lnSpc>
                <a:spcPct val="120000"/>
              </a:lnSpc>
              <a:spcBef>
                <a:spcPts val="1200"/>
              </a:spcBef>
              <a:spcAft>
                <a:spcPts val="600"/>
              </a:spcAft>
            </a:pPr>
            <a:r>
              <a:rPr lang="en-IN" b="1" dirty="0" smtClean="0"/>
              <a:t>Household hazardous waste: </a:t>
            </a:r>
            <a:r>
              <a:rPr lang="en-IN" dirty="0" smtClean="0">
                <a:solidFill>
                  <a:srgbClr val="FF0000"/>
                </a:solidFill>
              </a:rPr>
              <a:t>products used in residences, such as paints and some cleaning compounds, that are toxic to living organisms and/or the environment.</a:t>
            </a:r>
          </a:p>
          <a:p>
            <a:pPr algn="just">
              <a:lnSpc>
                <a:spcPct val="120000"/>
              </a:lnSpc>
              <a:spcBef>
                <a:spcPts val="1200"/>
              </a:spcBef>
              <a:spcAft>
                <a:spcPts val="600"/>
              </a:spcAft>
            </a:pPr>
            <a:r>
              <a:rPr lang="en-IN" b="1" dirty="0" smtClean="0"/>
              <a:t>Humus: </a:t>
            </a:r>
            <a:r>
              <a:rPr lang="en-IN" dirty="0" smtClean="0"/>
              <a:t>the end product of composting, also called compost.</a:t>
            </a:r>
          </a:p>
          <a:p>
            <a:pPr algn="just">
              <a:lnSpc>
                <a:spcPct val="120000"/>
              </a:lnSpc>
              <a:spcBef>
                <a:spcPts val="1200"/>
              </a:spcBef>
              <a:spcAft>
                <a:spcPts val="600"/>
              </a:spcAft>
            </a:pPr>
            <a:r>
              <a:rPr lang="en-IN" b="1" dirty="0" smtClean="0"/>
              <a:t>Incineration: </a:t>
            </a:r>
            <a:r>
              <a:rPr lang="en-IN" dirty="0" smtClean="0"/>
              <a:t>the process of </a:t>
            </a:r>
            <a:r>
              <a:rPr lang="en-IN" dirty="0" smtClean="0">
                <a:solidFill>
                  <a:srgbClr val="FF0000"/>
                </a:solidFill>
              </a:rPr>
              <a:t>burning solid waste under controlled conditions</a:t>
            </a:r>
            <a:r>
              <a:rPr lang="en-IN" dirty="0" smtClean="0"/>
              <a:t> to reduce its weight and volume, and often to produce energy.</a:t>
            </a:r>
          </a:p>
          <a:p>
            <a:pPr algn="just">
              <a:lnSpc>
                <a:spcPct val="120000"/>
              </a:lnSpc>
              <a:spcBef>
                <a:spcPts val="1200"/>
              </a:spcBef>
              <a:spcAft>
                <a:spcPts val="600"/>
              </a:spcAft>
            </a:pPr>
            <a:r>
              <a:rPr lang="en-IN" b="1" dirty="0" smtClean="0"/>
              <a:t>Incinerator:</a:t>
            </a:r>
            <a:r>
              <a:rPr lang="en-IN" b="1" i="1" dirty="0" smtClean="0"/>
              <a:t> </a:t>
            </a:r>
            <a:r>
              <a:rPr lang="en-IN" dirty="0" smtClean="0"/>
              <a:t>A </a:t>
            </a:r>
            <a:r>
              <a:rPr lang="en-IN" dirty="0" smtClean="0">
                <a:solidFill>
                  <a:srgbClr val="FF0000"/>
                </a:solidFill>
              </a:rPr>
              <a:t>facility designed to reduce the volume and weight of solid waste</a:t>
            </a:r>
            <a:r>
              <a:rPr lang="en-IN" dirty="0" smtClean="0"/>
              <a:t> by a combustion process with or without a waste heat recovery system. It is an apparatus which enables refuse to be burnt with the minimum expenditure of fuel.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071546"/>
            <a:ext cx="8229600" cy="5143536"/>
          </a:xfrm>
        </p:spPr>
        <p:txBody>
          <a:bodyPr>
            <a:normAutofit fontScale="92500" lnSpcReduction="20000"/>
          </a:bodyPr>
          <a:lstStyle/>
          <a:p>
            <a:pPr algn="just">
              <a:lnSpc>
                <a:spcPct val="120000"/>
              </a:lnSpc>
              <a:spcBef>
                <a:spcPts val="600"/>
              </a:spcBef>
              <a:spcAft>
                <a:spcPts val="1200"/>
              </a:spcAft>
            </a:pPr>
            <a:r>
              <a:rPr lang="en-IN" b="1" dirty="0" smtClean="0"/>
              <a:t>Industrial waste: </a:t>
            </a:r>
            <a:r>
              <a:rPr lang="en-IN" dirty="0" smtClean="0"/>
              <a:t>They are </a:t>
            </a:r>
            <a:r>
              <a:rPr lang="en-IN" dirty="0" smtClean="0">
                <a:solidFill>
                  <a:srgbClr val="FF0000"/>
                </a:solidFill>
              </a:rPr>
              <a:t>wastes resulting from manufacturing processes.</a:t>
            </a:r>
            <a:r>
              <a:rPr lang="en-IN" dirty="0" smtClean="0"/>
              <a:t> Some of these wastes are putrescible and causing obnoxious odour and may create health hazard.</a:t>
            </a:r>
          </a:p>
          <a:p>
            <a:pPr algn="just">
              <a:lnSpc>
                <a:spcPct val="120000"/>
              </a:lnSpc>
              <a:spcBef>
                <a:spcPts val="600"/>
              </a:spcBef>
              <a:spcAft>
                <a:spcPts val="1200"/>
              </a:spcAft>
            </a:pPr>
            <a:r>
              <a:rPr lang="en-IN" b="1" dirty="0" smtClean="0"/>
              <a:t>Infectious waste: </a:t>
            </a:r>
            <a:r>
              <a:rPr lang="en-IN" dirty="0" smtClean="0"/>
              <a:t>A </a:t>
            </a:r>
            <a:r>
              <a:rPr lang="en-IN" dirty="0" smtClean="0">
                <a:solidFill>
                  <a:srgbClr val="FF0000"/>
                </a:solidFill>
              </a:rPr>
              <a:t>solid waste which is suspected to contain pathogens</a:t>
            </a:r>
            <a:r>
              <a:rPr lang="en-IN" dirty="0" smtClean="0"/>
              <a:t> (bacteria, viruses, parasites or fungi) in sufficient concentration or quantity to cause disease in susceptible hosts.</a:t>
            </a:r>
          </a:p>
          <a:p>
            <a:pPr algn="just">
              <a:lnSpc>
                <a:spcPct val="120000"/>
              </a:lnSpc>
              <a:spcBef>
                <a:spcPts val="600"/>
              </a:spcBef>
              <a:spcAft>
                <a:spcPts val="1200"/>
              </a:spcAft>
            </a:pPr>
            <a:r>
              <a:rPr lang="en-IN" b="1" dirty="0" smtClean="0"/>
              <a:t>Inorganic waste: </a:t>
            </a:r>
            <a:r>
              <a:rPr lang="en-IN" dirty="0" smtClean="0"/>
              <a:t>waste composed of material </a:t>
            </a:r>
            <a:r>
              <a:rPr lang="en-IN" dirty="0" smtClean="0">
                <a:solidFill>
                  <a:srgbClr val="FF0000"/>
                </a:solidFill>
              </a:rPr>
              <a:t>other than plant or animal matter, such as sand, dust, glass, and many synthetics</a:t>
            </a:r>
            <a:r>
              <a:rPr lang="en-IN" dirty="0" smtClean="0"/>
              <a:t>.</a:t>
            </a:r>
          </a:p>
          <a:p>
            <a:pPr algn="just">
              <a:lnSpc>
                <a:spcPct val="120000"/>
              </a:lnSpc>
              <a:spcBef>
                <a:spcPts val="600"/>
              </a:spcBef>
              <a:spcAft>
                <a:spcPts val="1200"/>
              </a:spcAft>
            </a:pPr>
            <a:r>
              <a:rPr lang="en-IN" b="1" dirty="0" smtClean="0"/>
              <a:t>Integrated Solid waste Management: </a:t>
            </a:r>
            <a:r>
              <a:rPr lang="en-IN" dirty="0" smtClean="0"/>
              <a:t>A practice of disposing of solid waste that utilizes several complementary components, such as </a:t>
            </a:r>
            <a:r>
              <a:rPr lang="en-IN" dirty="0" smtClean="0">
                <a:solidFill>
                  <a:srgbClr val="FF0000"/>
                </a:solidFill>
              </a:rPr>
              <a:t>source reduction, recycling, composting, waste-to-energy and land fill.</a:t>
            </a:r>
            <a:endParaRPr lang="en-IN"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81"/>
          </a:xfrm>
        </p:spPr>
        <p:txBody>
          <a:bodyPr>
            <a:normAutofit fontScale="92500" lnSpcReduction="20000"/>
          </a:bodyPr>
          <a:lstStyle/>
          <a:p>
            <a:pPr algn="just">
              <a:lnSpc>
                <a:spcPct val="120000"/>
              </a:lnSpc>
              <a:spcAft>
                <a:spcPts val="600"/>
              </a:spcAft>
            </a:pPr>
            <a:r>
              <a:rPr lang="en-IN" b="1" dirty="0" smtClean="0"/>
              <a:t>Landfill gases: </a:t>
            </a:r>
            <a:r>
              <a:rPr lang="en-IN" dirty="0" smtClean="0">
                <a:solidFill>
                  <a:srgbClr val="FF0000"/>
                </a:solidFill>
              </a:rPr>
              <a:t>gases arising from the decomposition of organic wastes;</a:t>
            </a:r>
            <a:r>
              <a:rPr lang="en-IN" dirty="0" smtClean="0"/>
              <a:t> principally methane, carbon dioxide, and hydrogen sulphide. Such gases may cause explosions at landfills.</a:t>
            </a:r>
          </a:p>
          <a:p>
            <a:pPr algn="just">
              <a:lnSpc>
                <a:spcPct val="120000"/>
              </a:lnSpc>
              <a:spcAft>
                <a:spcPts val="600"/>
              </a:spcAft>
            </a:pPr>
            <a:r>
              <a:rPr lang="en-IN" b="1" dirty="0" err="1" smtClean="0"/>
              <a:t>Landfilling</a:t>
            </a:r>
            <a:r>
              <a:rPr lang="en-IN" b="1" dirty="0" smtClean="0"/>
              <a:t>: </a:t>
            </a:r>
            <a:r>
              <a:rPr lang="en-IN" dirty="0" smtClean="0">
                <a:solidFill>
                  <a:srgbClr val="FF0000"/>
                </a:solidFill>
              </a:rPr>
              <a:t>the final disposal of solid waste </a:t>
            </a:r>
            <a:r>
              <a:rPr lang="en-IN" dirty="0" smtClean="0"/>
              <a:t>by placing it in a controlled fashion in a place intended to be permanent. The Source Book uses this term for both controlled dumps and sanitary landfills.</a:t>
            </a:r>
          </a:p>
          <a:p>
            <a:pPr algn="just">
              <a:lnSpc>
                <a:spcPct val="120000"/>
              </a:lnSpc>
              <a:spcAft>
                <a:spcPts val="600"/>
              </a:spcAft>
            </a:pPr>
            <a:r>
              <a:rPr lang="en-IN" b="1" dirty="0" err="1" smtClean="0"/>
              <a:t>Leachate</a:t>
            </a:r>
            <a:r>
              <a:rPr lang="en-IN" b="1" dirty="0" smtClean="0"/>
              <a:t>: </a:t>
            </a:r>
            <a:r>
              <a:rPr lang="en-IN" dirty="0" smtClean="0">
                <a:solidFill>
                  <a:srgbClr val="FF0000"/>
                </a:solidFill>
              </a:rPr>
              <a:t>A liquid resulting from precipitation and percolating through landfills containing water, decomposed waste and bacteria.</a:t>
            </a:r>
          </a:p>
          <a:p>
            <a:pPr algn="just">
              <a:lnSpc>
                <a:spcPct val="120000"/>
              </a:lnSpc>
              <a:spcAft>
                <a:spcPts val="600"/>
              </a:spcAft>
            </a:pPr>
            <a:r>
              <a:rPr lang="en-IN" b="1" dirty="0" smtClean="0"/>
              <a:t>Liner: </a:t>
            </a:r>
            <a:r>
              <a:rPr lang="en-IN" dirty="0" smtClean="0">
                <a:solidFill>
                  <a:srgbClr val="FF0000"/>
                </a:solidFill>
              </a:rPr>
              <a:t>a protective layer, made of soil and/or synthetic materials, </a:t>
            </a:r>
            <a:r>
              <a:rPr lang="en-IN" dirty="0" smtClean="0"/>
              <a:t>installed along the bottom and sides of a landfill to prevent or reduce the flow of </a:t>
            </a:r>
            <a:r>
              <a:rPr lang="en-IN" dirty="0" err="1" smtClean="0"/>
              <a:t>leachate</a:t>
            </a:r>
            <a:r>
              <a:rPr lang="en-IN" dirty="0" smtClean="0"/>
              <a:t> into the environment.</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500042"/>
            <a:ext cx="8229600" cy="6072230"/>
          </a:xfrm>
        </p:spPr>
        <p:txBody>
          <a:bodyPr>
            <a:normAutofit fontScale="92500" lnSpcReduction="20000"/>
          </a:bodyPr>
          <a:lstStyle/>
          <a:p>
            <a:pPr algn="just">
              <a:lnSpc>
                <a:spcPct val="120000"/>
              </a:lnSpc>
              <a:spcBef>
                <a:spcPts val="600"/>
              </a:spcBef>
              <a:spcAft>
                <a:spcPts val="600"/>
              </a:spcAft>
            </a:pPr>
            <a:r>
              <a:rPr lang="en-IN" b="1" dirty="0" smtClean="0"/>
              <a:t>Materials recovery facility (MRF): </a:t>
            </a:r>
            <a:r>
              <a:rPr lang="en-IN" dirty="0" smtClean="0">
                <a:solidFill>
                  <a:srgbClr val="FF0000"/>
                </a:solidFill>
              </a:rPr>
              <a:t>a facility for separating commingled recyclables by manual or mechanical means. </a:t>
            </a:r>
            <a:r>
              <a:rPr lang="en-IN" dirty="0" smtClean="0"/>
              <a:t>Some MRFs are designed to separate recyclables from mixed MSW. MRFs then bale and market the recovered materials.</a:t>
            </a:r>
          </a:p>
          <a:p>
            <a:pPr algn="just">
              <a:lnSpc>
                <a:spcPct val="120000"/>
              </a:lnSpc>
              <a:spcBef>
                <a:spcPts val="600"/>
              </a:spcBef>
              <a:spcAft>
                <a:spcPts val="600"/>
              </a:spcAft>
            </a:pPr>
            <a:r>
              <a:rPr lang="en-IN" b="1" dirty="0" smtClean="0"/>
              <a:t>MSW: </a:t>
            </a:r>
            <a:r>
              <a:rPr lang="en-IN" dirty="0" smtClean="0"/>
              <a:t>municipal solid waste.</a:t>
            </a:r>
          </a:p>
          <a:p>
            <a:pPr algn="just">
              <a:lnSpc>
                <a:spcPct val="120000"/>
              </a:lnSpc>
              <a:spcBef>
                <a:spcPts val="600"/>
              </a:spcBef>
              <a:spcAft>
                <a:spcPts val="600"/>
              </a:spcAft>
            </a:pPr>
            <a:r>
              <a:rPr lang="en-IN" b="1" dirty="0" smtClean="0"/>
              <a:t>MSWM: </a:t>
            </a:r>
            <a:r>
              <a:rPr lang="en-IN" dirty="0" smtClean="0"/>
              <a:t>municipal solid waste management.</a:t>
            </a:r>
          </a:p>
          <a:p>
            <a:pPr algn="just">
              <a:lnSpc>
                <a:spcPct val="120000"/>
              </a:lnSpc>
              <a:spcBef>
                <a:spcPts val="600"/>
              </a:spcBef>
              <a:spcAft>
                <a:spcPts val="600"/>
              </a:spcAft>
            </a:pPr>
            <a:r>
              <a:rPr lang="en-IN" b="1" dirty="0" smtClean="0"/>
              <a:t>Municipal solid waste: </a:t>
            </a:r>
            <a:r>
              <a:rPr lang="en-IN" dirty="0" smtClean="0">
                <a:solidFill>
                  <a:srgbClr val="FF0000"/>
                </a:solidFill>
              </a:rPr>
              <a:t>all solid waste generated in an area except industrial and agricultural wastes. </a:t>
            </a:r>
            <a:r>
              <a:rPr lang="en-IN" dirty="0" smtClean="0"/>
              <a:t>Sometimes includes </a:t>
            </a:r>
            <a:r>
              <a:rPr lang="en-IN" dirty="0" smtClean="0">
                <a:solidFill>
                  <a:srgbClr val="FF0000"/>
                </a:solidFill>
              </a:rPr>
              <a:t>construction and demolition debris</a:t>
            </a:r>
            <a:r>
              <a:rPr lang="en-IN" dirty="0" smtClean="0"/>
              <a:t> and other special wastes that may enter the municipal waste stream. Generally excludes hazardous wastes except to the extent that they enter the municipal waste stream. Sometimes defined to mean all solid wastes that a city authority accepts responsibility for managing in some way.</a:t>
            </a:r>
          </a:p>
          <a:p>
            <a:pPr algn="just">
              <a:lnSpc>
                <a:spcPct val="120000"/>
              </a:lnSpc>
              <a:spcBef>
                <a:spcPts val="600"/>
              </a:spcBef>
              <a:spcAft>
                <a:spcPts val="600"/>
              </a:spcAft>
            </a:pPr>
            <a:r>
              <a:rPr lang="en-IN" b="1" dirty="0" smtClean="0"/>
              <a:t>Municipal solid waste management: </a:t>
            </a:r>
            <a:r>
              <a:rPr lang="en-IN" dirty="0" smtClean="0"/>
              <a:t>planning and implementation of systems to handle MSW.</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428604"/>
            <a:ext cx="8229600" cy="6072230"/>
          </a:xfrm>
        </p:spPr>
        <p:txBody>
          <a:bodyPr>
            <a:normAutofit fontScale="92500" lnSpcReduction="20000"/>
          </a:bodyPr>
          <a:lstStyle/>
          <a:p>
            <a:pPr algn="just">
              <a:lnSpc>
                <a:spcPct val="120000"/>
              </a:lnSpc>
              <a:spcBef>
                <a:spcPts val="600"/>
              </a:spcBef>
              <a:spcAft>
                <a:spcPts val="600"/>
              </a:spcAft>
            </a:pPr>
            <a:r>
              <a:rPr lang="en-IN" b="1" dirty="0" smtClean="0"/>
              <a:t>NGO: </a:t>
            </a:r>
            <a:r>
              <a:rPr lang="en-IN" dirty="0" smtClean="0"/>
              <a:t>Nongovernmental organization. May be used to refer to a range of organizations from small community groups, through national organizations, to international ones. Frequently these are not-for-profit organizations.</a:t>
            </a:r>
          </a:p>
          <a:p>
            <a:pPr algn="just">
              <a:lnSpc>
                <a:spcPct val="120000"/>
              </a:lnSpc>
              <a:spcBef>
                <a:spcPts val="600"/>
              </a:spcBef>
              <a:spcAft>
                <a:spcPts val="600"/>
              </a:spcAft>
            </a:pPr>
            <a:r>
              <a:rPr lang="en-IN" b="1" dirty="0" smtClean="0"/>
              <a:t>Night soil: </a:t>
            </a:r>
            <a:r>
              <a:rPr lang="en-IN" dirty="0" smtClean="0"/>
              <a:t>human excreta.</a:t>
            </a:r>
          </a:p>
          <a:p>
            <a:pPr algn="just">
              <a:lnSpc>
                <a:spcPct val="120000"/>
              </a:lnSpc>
              <a:spcBef>
                <a:spcPts val="600"/>
              </a:spcBef>
              <a:spcAft>
                <a:spcPts val="600"/>
              </a:spcAft>
            </a:pPr>
            <a:r>
              <a:rPr lang="en-IN" b="1" dirty="0" smtClean="0"/>
              <a:t>Open dump: </a:t>
            </a:r>
            <a:r>
              <a:rPr lang="en-IN" dirty="0" smtClean="0"/>
              <a:t>an unplanned "landfill" that incorporates few if any of the characteristics of a controlled landfill. There is typically no </a:t>
            </a:r>
            <a:r>
              <a:rPr lang="en-IN" dirty="0" err="1" smtClean="0"/>
              <a:t>leachate</a:t>
            </a:r>
            <a:r>
              <a:rPr lang="en-IN" dirty="0" smtClean="0"/>
              <a:t> control, no access control, no cover, no management, and many waste pickers.</a:t>
            </a:r>
          </a:p>
          <a:p>
            <a:pPr algn="just">
              <a:lnSpc>
                <a:spcPct val="120000"/>
              </a:lnSpc>
              <a:spcBef>
                <a:spcPts val="600"/>
              </a:spcBef>
              <a:spcAft>
                <a:spcPts val="600"/>
              </a:spcAft>
            </a:pPr>
            <a:r>
              <a:rPr lang="en-IN" b="1" dirty="0" smtClean="0"/>
              <a:t>Organic waste: </a:t>
            </a:r>
            <a:r>
              <a:rPr lang="en-IN" dirty="0" smtClean="0"/>
              <a:t>technically, waste containing carbon, including paper, plastics, wood, food wastes, and yard wastes. In practice in MSWM, the term is often used in a more restricted sense to mean material that is more directly derived from plant or animal sources, and which can generally be decomposed by microorganisms.</a:t>
            </a:r>
          </a:p>
          <a:p>
            <a:pPr algn="just">
              <a:lnSpc>
                <a:spcPct val="120000"/>
              </a:lnSpc>
              <a:spcBef>
                <a:spcPts val="600"/>
              </a:spcBef>
              <a:spcAft>
                <a:spcPts val="600"/>
              </a:spcAft>
            </a:pPr>
            <a:r>
              <a:rPr lang="en-IN" b="1" dirty="0" smtClean="0"/>
              <a:t>Pathogen: </a:t>
            </a:r>
            <a:r>
              <a:rPr lang="en-IN" dirty="0" smtClean="0"/>
              <a:t>an organism capable of causing disease.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14290"/>
            <a:ext cx="8501122" cy="6643710"/>
          </a:xfrm>
        </p:spPr>
        <p:txBody>
          <a:bodyPr>
            <a:normAutofit fontScale="92500" lnSpcReduction="20000"/>
          </a:bodyPr>
          <a:lstStyle/>
          <a:p>
            <a:pPr algn="just">
              <a:lnSpc>
                <a:spcPct val="120000"/>
              </a:lnSpc>
              <a:spcBef>
                <a:spcPts val="600"/>
              </a:spcBef>
              <a:spcAft>
                <a:spcPts val="600"/>
              </a:spcAft>
            </a:pPr>
            <a:r>
              <a:rPr lang="en-IN" b="1" dirty="0" smtClean="0"/>
              <a:t>Putrescible Wastes: </a:t>
            </a:r>
            <a:r>
              <a:rPr lang="en-IN" dirty="0" smtClean="0"/>
              <a:t>They are wastes that are decomposable by bacterial actions.</a:t>
            </a:r>
          </a:p>
          <a:p>
            <a:pPr algn="just">
              <a:lnSpc>
                <a:spcPct val="120000"/>
              </a:lnSpc>
              <a:spcBef>
                <a:spcPts val="600"/>
              </a:spcBef>
              <a:spcAft>
                <a:spcPts val="600"/>
              </a:spcAft>
            </a:pPr>
            <a:r>
              <a:rPr lang="en-IN" b="1" dirty="0" err="1" smtClean="0"/>
              <a:t>Pyrolysis</a:t>
            </a:r>
            <a:r>
              <a:rPr lang="en-IN" b="1" dirty="0" smtClean="0"/>
              <a:t>: </a:t>
            </a:r>
            <a:r>
              <a:rPr lang="en-IN" dirty="0" smtClean="0"/>
              <a:t>chemical decomposition of a substance by heat in the absence of oxygen, resulting in various hydrocarbon gases and carbon-like residue.</a:t>
            </a:r>
          </a:p>
          <a:p>
            <a:pPr algn="just">
              <a:lnSpc>
                <a:spcPct val="120000"/>
              </a:lnSpc>
              <a:spcBef>
                <a:spcPts val="600"/>
              </a:spcBef>
              <a:spcAft>
                <a:spcPts val="600"/>
              </a:spcAft>
            </a:pPr>
            <a:r>
              <a:rPr lang="en-IN" b="1" dirty="0" smtClean="0"/>
              <a:t>Recycling: </a:t>
            </a:r>
            <a:r>
              <a:rPr lang="en-IN" dirty="0" smtClean="0"/>
              <a:t>the process of transforming materials into raw materials for manufacturing new products, which may or may not be similar to the original product.</a:t>
            </a:r>
          </a:p>
          <a:p>
            <a:pPr algn="just">
              <a:lnSpc>
                <a:spcPct val="120000"/>
              </a:lnSpc>
              <a:spcBef>
                <a:spcPts val="600"/>
              </a:spcBef>
              <a:spcAft>
                <a:spcPts val="600"/>
              </a:spcAft>
            </a:pPr>
            <a:r>
              <a:rPr lang="en-IN" b="1" dirty="0" smtClean="0"/>
              <a:t>Refuse: </a:t>
            </a:r>
            <a:r>
              <a:rPr lang="en-IN" dirty="0" smtClean="0"/>
              <a:t>All putrescible or non-putrescible waste material that is discarded or rejected, including garbage, rubbish, incinerator residue, street cleanings, dead animals.</a:t>
            </a:r>
          </a:p>
          <a:p>
            <a:pPr algn="just">
              <a:lnSpc>
                <a:spcPct val="120000"/>
              </a:lnSpc>
              <a:spcBef>
                <a:spcPts val="600"/>
              </a:spcBef>
              <a:spcAft>
                <a:spcPts val="600"/>
              </a:spcAft>
            </a:pPr>
            <a:r>
              <a:rPr lang="en-IN" b="1" dirty="0" smtClean="0"/>
              <a:t>Refuse-derived fuel (RDF): </a:t>
            </a:r>
            <a:r>
              <a:rPr lang="en-IN" dirty="0" smtClean="0"/>
              <a:t>fuel produced from MSW that has undergone processing. Processing can include separation of recyclables and non-combustible materials, shredding, size reduction, and pelletizing.</a:t>
            </a:r>
          </a:p>
          <a:p>
            <a:pPr algn="just">
              <a:lnSpc>
                <a:spcPct val="120000"/>
              </a:lnSpc>
              <a:spcBef>
                <a:spcPts val="600"/>
              </a:spcBef>
              <a:spcAft>
                <a:spcPts val="600"/>
              </a:spcAft>
            </a:pPr>
            <a:r>
              <a:rPr lang="en-IN" b="1" dirty="0" smtClean="0"/>
              <a:t>Resource recovery: </a:t>
            </a:r>
            <a:r>
              <a:rPr lang="en-IN" dirty="0" smtClean="0"/>
              <a:t>the extraction and utilization of materials and energy from wastes.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000108"/>
            <a:ext cx="8643998" cy="5214974"/>
          </a:xfrm>
        </p:spPr>
        <p:txBody>
          <a:bodyPr>
            <a:normAutofit fontScale="92500" lnSpcReduction="20000"/>
          </a:bodyPr>
          <a:lstStyle/>
          <a:p>
            <a:pPr algn="just">
              <a:lnSpc>
                <a:spcPct val="120000"/>
              </a:lnSpc>
              <a:spcAft>
                <a:spcPts val="600"/>
              </a:spcAft>
            </a:pPr>
            <a:r>
              <a:rPr lang="en-IN" b="1" dirty="0" smtClean="0"/>
              <a:t>Reuse: </a:t>
            </a:r>
            <a:r>
              <a:rPr lang="en-IN" dirty="0" smtClean="0"/>
              <a:t>the use of a product more than once in its original form, for the same or a new purpose.</a:t>
            </a:r>
          </a:p>
          <a:p>
            <a:pPr algn="just">
              <a:lnSpc>
                <a:spcPct val="120000"/>
              </a:lnSpc>
              <a:spcAft>
                <a:spcPts val="600"/>
              </a:spcAft>
            </a:pPr>
            <a:r>
              <a:rPr lang="en-IN" b="1" dirty="0" smtClean="0"/>
              <a:t>Rubbish: </a:t>
            </a:r>
            <a:r>
              <a:rPr lang="en-IN" dirty="0" smtClean="0"/>
              <a:t>a general term for solid waste. Sometimes used to exclude food wastes and ashes.</a:t>
            </a:r>
          </a:p>
          <a:p>
            <a:pPr algn="just">
              <a:lnSpc>
                <a:spcPct val="120000"/>
              </a:lnSpc>
              <a:spcAft>
                <a:spcPts val="600"/>
              </a:spcAft>
            </a:pPr>
            <a:r>
              <a:rPr lang="en-IN" b="1" dirty="0" smtClean="0"/>
              <a:t>Sanitary landfill: </a:t>
            </a:r>
            <a:r>
              <a:rPr lang="en-IN" dirty="0" smtClean="0"/>
              <a:t>an engineered method of disposing of solid waste on land, in a manner that meets most of the standard specifications, including sound </a:t>
            </a:r>
            <a:r>
              <a:rPr lang="en-IN" dirty="0" err="1" smtClean="0"/>
              <a:t>siting</a:t>
            </a:r>
            <a:r>
              <a:rPr lang="en-IN" dirty="0" smtClean="0"/>
              <a:t>, extensive site preparation, proper </a:t>
            </a:r>
            <a:r>
              <a:rPr lang="en-IN" dirty="0" err="1" smtClean="0"/>
              <a:t>leachate</a:t>
            </a:r>
            <a:r>
              <a:rPr lang="en-IN" dirty="0" smtClean="0"/>
              <a:t> and gas management and monitoring, compaction, daily and final cover, complete access control, and record-keeping.</a:t>
            </a:r>
          </a:p>
          <a:p>
            <a:pPr algn="just">
              <a:lnSpc>
                <a:spcPct val="120000"/>
              </a:lnSpc>
              <a:spcAft>
                <a:spcPts val="600"/>
              </a:spcAft>
              <a:buNone/>
            </a:pPr>
            <a:r>
              <a:rPr lang="en-IN" dirty="0" smtClean="0"/>
              <a:t>	A method of disposing of refuse on land without creating nuisances or hazards to public health or safety.</a:t>
            </a:r>
          </a:p>
          <a:p>
            <a:pPr algn="just">
              <a:lnSpc>
                <a:spcPct val="120000"/>
              </a:lnSpc>
              <a:spcAft>
                <a:spcPts val="600"/>
              </a:spcAft>
            </a:pPr>
            <a:r>
              <a:rPr lang="en-IN" b="1" dirty="0" smtClean="0"/>
              <a:t>Site remediation: </a:t>
            </a:r>
            <a:r>
              <a:rPr lang="en-IN" dirty="0" smtClean="0"/>
              <a:t>treatment of a contaminated site by removing contaminated solids or liquids or treating them on-site.</a:t>
            </a:r>
          </a:p>
          <a:p>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214290"/>
            <a:ext cx="8229600" cy="6643710"/>
          </a:xfrm>
        </p:spPr>
        <p:txBody>
          <a:bodyPr>
            <a:normAutofit fontScale="92500" lnSpcReduction="20000"/>
          </a:bodyPr>
          <a:lstStyle/>
          <a:p>
            <a:pPr algn="just">
              <a:lnSpc>
                <a:spcPct val="120000"/>
              </a:lnSpc>
              <a:spcAft>
                <a:spcPts val="600"/>
              </a:spcAft>
            </a:pPr>
            <a:r>
              <a:rPr lang="en-IN" sz="2400" b="1" dirty="0" smtClean="0"/>
              <a:t>Source reduction: </a:t>
            </a:r>
            <a:r>
              <a:rPr lang="en-IN" sz="2400" dirty="0" smtClean="0"/>
              <a:t>It refers to reducing the amount of waste generated that must eventually to be discarded, including minimizing toxic substances in products, minimizing volume of products, and extending the useful life of products.</a:t>
            </a:r>
          </a:p>
          <a:p>
            <a:pPr algn="just">
              <a:lnSpc>
                <a:spcPct val="120000"/>
              </a:lnSpc>
              <a:spcAft>
                <a:spcPts val="600"/>
              </a:spcAft>
            </a:pPr>
            <a:r>
              <a:rPr lang="en-IN" sz="2400" b="1" dirty="0" smtClean="0"/>
              <a:t>Source separation: </a:t>
            </a:r>
            <a:r>
              <a:rPr lang="en-IN" sz="2400" dirty="0" smtClean="0"/>
              <a:t>The segregation of various materials from the waste stream at point of generation for recycling.</a:t>
            </a:r>
          </a:p>
          <a:p>
            <a:pPr algn="just">
              <a:lnSpc>
                <a:spcPct val="120000"/>
              </a:lnSpc>
              <a:spcAft>
                <a:spcPts val="600"/>
              </a:spcAft>
            </a:pPr>
            <a:r>
              <a:rPr lang="en-IN" sz="2400" b="1" dirty="0" smtClean="0"/>
              <a:t>Street sweeping: </a:t>
            </a:r>
            <a:r>
              <a:rPr lang="en-IN" sz="2400" dirty="0" smtClean="0"/>
              <a:t>They are consists of materials worn out from street surface, dirt and other materials dropped or worn away from vehicles, leaves, sweepings sidewalks.</a:t>
            </a:r>
          </a:p>
          <a:p>
            <a:pPr>
              <a:lnSpc>
                <a:spcPct val="120000"/>
              </a:lnSpc>
              <a:spcAft>
                <a:spcPts val="600"/>
              </a:spcAft>
            </a:pPr>
            <a:r>
              <a:rPr lang="en-IN" sz="2400" b="1" dirty="0" smtClean="0"/>
              <a:t>Transfer </a:t>
            </a:r>
            <a:r>
              <a:rPr lang="en-IN" sz="2400" dirty="0" smtClean="0"/>
              <a:t>the act of moving waste from a collection vehicle to a larger transport vehicle.</a:t>
            </a:r>
          </a:p>
          <a:p>
            <a:pPr>
              <a:lnSpc>
                <a:spcPct val="120000"/>
              </a:lnSpc>
            </a:pPr>
            <a:r>
              <a:rPr lang="en-IN" sz="2400" b="1" dirty="0" smtClean="0"/>
              <a:t>Transfer Station: </a:t>
            </a:r>
            <a:r>
              <a:rPr lang="en-IN" sz="2400" dirty="0" smtClean="0"/>
              <a:t>A facility with structures, machinery or devices that receives deliveries of solid waste by local collection vehicles, and provides for transfer to large vehicles that deliver the waste recycling, treatment or disposal site.</a:t>
            </a:r>
          </a:p>
          <a:p>
            <a:pPr>
              <a:lnSpc>
                <a:spcPct val="120000"/>
              </a:lnSpc>
            </a:pPr>
            <a:r>
              <a:rPr lang="en-IN" sz="2400" b="1" dirty="0" smtClean="0"/>
              <a:t>Vermicomposting</a:t>
            </a:r>
            <a:r>
              <a:rPr lang="en-IN" sz="2400" dirty="0" smtClean="0"/>
              <a:t> The production of compost using worms to digest organic waste.</a:t>
            </a:r>
          </a:p>
          <a:p>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IN" dirty="0" smtClean="0"/>
              <a:t>	</a:t>
            </a:r>
            <a:r>
              <a:rPr lang="en-IN" dirty="0" smtClean="0">
                <a:solidFill>
                  <a:srgbClr val="7030A0"/>
                </a:solidFill>
              </a:rPr>
              <a:t>Sources and types of municipal solid wastes</a:t>
            </a:r>
            <a:r>
              <a:rPr lang="en-IN" dirty="0" smtClean="0">
                <a:solidFill>
                  <a:schemeClr val="tx2">
                    <a:lumMod val="50000"/>
                  </a:schemeClr>
                </a:solidFill>
              </a:rPr>
              <a:t>-</a:t>
            </a:r>
            <a:r>
              <a:rPr lang="en-IN" dirty="0" smtClean="0">
                <a:solidFill>
                  <a:schemeClr val="accent1">
                    <a:lumMod val="75000"/>
                  </a:schemeClr>
                </a:solidFill>
              </a:rPr>
              <a:t>waste generation rates</a:t>
            </a:r>
            <a:r>
              <a:rPr lang="en-IN" dirty="0" smtClean="0">
                <a:solidFill>
                  <a:schemeClr val="accent2"/>
                </a:solidFill>
              </a:rPr>
              <a:t>-factors affecting generation, </a:t>
            </a:r>
            <a:r>
              <a:rPr lang="en-IN" dirty="0" smtClean="0">
                <a:solidFill>
                  <a:srgbClr val="00B050"/>
                </a:solidFill>
              </a:rPr>
              <a:t>characteristics-methods of sampling and characterization</a:t>
            </a:r>
            <a:r>
              <a:rPr lang="en-IN" dirty="0" smtClean="0"/>
              <a:t>; </a:t>
            </a:r>
            <a:r>
              <a:rPr lang="en-IN" dirty="0" smtClean="0">
                <a:solidFill>
                  <a:schemeClr val="accent5">
                    <a:lumMod val="50000"/>
                  </a:schemeClr>
                </a:solidFill>
              </a:rPr>
              <a:t>Effects of improper disposal of solid wastes</a:t>
            </a:r>
            <a:r>
              <a:rPr lang="en-IN" dirty="0" smtClean="0"/>
              <a:t>-</a:t>
            </a:r>
            <a:r>
              <a:rPr lang="en-IN" dirty="0" smtClean="0">
                <a:solidFill>
                  <a:srgbClr val="0070C0"/>
                </a:solidFill>
              </a:rPr>
              <a:t>Public health and environmental effects.</a:t>
            </a:r>
            <a:r>
              <a:rPr lang="en-IN" dirty="0" smtClean="0"/>
              <a:t> </a:t>
            </a:r>
            <a:r>
              <a:rPr lang="en-IN" dirty="0" smtClean="0">
                <a:solidFill>
                  <a:srgbClr val="002060"/>
                </a:solidFill>
              </a:rPr>
              <a:t>Elements of solid waste management </a:t>
            </a:r>
            <a:r>
              <a:rPr lang="en-IN" dirty="0" smtClean="0"/>
              <a:t>–</a:t>
            </a:r>
            <a:r>
              <a:rPr lang="en-IN" dirty="0" smtClean="0">
                <a:solidFill>
                  <a:srgbClr val="C00000"/>
                </a:solidFill>
              </a:rPr>
              <a:t>Social and Financial aspects </a:t>
            </a:r>
            <a:r>
              <a:rPr lang="en-IN" dirty="0" smtClean="0"/>
              <a:t>– </a:t>
            </a:r>
            <a:r>
              <a:rPr lang="en-IN" dirty="0" smtClean="0">
                <a:solidFill>
                  <a:srgbClr val="7030A0"/>
                </a:solidFill>
              </a:rPr>
              <a:t>Municipal solid waste (M&amp;H) rules </a:t>
            </a:r>
            <a:r>
              <a:rPr lang="en-IN" dirty="0" smtClean="0"/>
              <a:t>– </a:t>
            </a:r>
            <a:r>
              <a:rPr lang="en-IN" dirty="0" smtClean="0">
                <a:solidFill>
                  <a:srgbClr val="00B0F0"/>
                </a:solidFill>
              </a:rPr>
              <a:t>integrated management</a:t>
            </a:r>
            <a:r>
              <a:rPr lang="en-IN" dirty="0" smtClean="0"/>
              <a:t>-</a:t>
            </a:r>
            <a:r>
              <a:rPr lang="en-IN" dirty="0" smtClean="0">
                <a:solidFill>
                  <a:srgbClr val="002060"/>
                </a:solidFill>
              </a:rPr>
              <a:t>Public awareness</a:t>
            </a:r>
            <a:r>
              <a:rPr lang="en-IN" dirty="0" smtClean="0"/>
              <a:t>; </a:t>
            </a:r>
            <a:r>
              <a:rPr lang="en-IN" dirty="0" smtClean="0">
                <a:solidFill>
                  <a:srgbClr val="7030A0"/>
                </a:solidFill>
              </a:rPr>
              <a:t>Role of NGO‟s. </a:t>
            </a:r>
          </a:p>
          <a:p>
            <a:pPr algn="just">
              <a:buNone/>
            </a:pPr>
            <a:endParaRPr lang="en-IN" dirty="0"/>
          </a:p>
        </p:txBody>
      </p:sp>
      <p:sp>
        <p:nvSpPr>
          <p:cNvPr id="2" name="Title 1"/>
          <p:cNvSpPr>
            <a:spLocks noGrp="1"/>
          </p:cNvSpPr>
          <p:nvPr>
            <p:ph type="title"/>
          </p:nvPr>
        </p:nvSpPr>
        <p:spPr/>
        <p:txBody>
          <a:bodyPr>
            <a:normAutofit/>
          </a:bodyPr>
          <a:lstStyle/>
          <a:p>
            <a:r>
              <a:rPr lang="en-IN" b="1" dirty="0" smtClean="0">
                <a:solidFill>
                  <a:srgbClr val="FF0000"/>
                </a:solidFill>
              </a:rPr>
              <a:t>UNIT I SOURCES AND TYPES</a:t>
            </a:r>
            <a:endParaRPr lang="en-IN"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IN" dirty="0" smtClean="0">
                <a:solidFill>
                  <a:schemeClr val="accent2">
                    <a:lumMod val="50000"/>
                  </a:schemeClr>
                </a:solidFill>
              </a:rPr>
              <a:t>Useless, unwanted or discarded material </a:t>
            </a:r>
            <a:r>
              <a:rPr lang="en-IN" dirty="0" smtClean="0"/>
              <a:t>resulting from </a:t>
            </a:r>
            <a:r>
              <a:rPr lang="en-IN" dirty="0" smtClean="0">
                <a:solidFill>
                  <a:srgbClr val="0070C0"/>
                </a:solidFill>
              </a:rPr>
              <a:t>agricultural, commercial, communal and industrial activities</a:t>
            </a:r>
            <a:r>
              <a:rPr lang="en-IN" dirty="0" smtClean="0"/>
              <a:t>.</a:t>
            </a:r>
            <a:br>
              <a:rPr lang="en-IN" dirty="0" smtClean="0"/>
            </a:br>
            <a:endParaRPr lang="en-IN" dirty="0"/>
          </a:p>
          <a:p>
            <a:r>
              <a:rPr lang="en-IN" u="sng" dirty="0" smtClean="0">
                <a:solidFill>
                  <a:srgbClr val="C00000"/>
                </a:solidFill>
              </a:rPr>
              <a:t>Municipal Solid Waste (MSW) </a:t>
            </a:r>
            <a:r>
              <a:rPr lang="en-IN" dirty="0" smtClean="0"/>
              <a:t>–term for solid waste discarded from </a:t>
            </a:r>
            <a:r>
              <a:rPr lang="en-IN" dirty="0" smtClean="0">
                <a:solidFill>
                  <a:srgbClr val="FF0000"/>
                </a:solidFill>
              </a:rPr>
              <a:t>residential and commercial establishments.</a:t>
            </a:r>
          </a:p>
          <a:p>
            <a:r>
              <a:rPr lang="en-IN" dirty="0" smtClean="0"/>
              <a:t>Solid Waste which do not generally carry any value to the first user(s). </a:t>
            </a:r>
            <a:br>
              <a:rPr lang="en-IN" dirty="0" smtClean="0"/>
            </a:br>
            <a:endParaRPr lang="en-IN" dirty="0"/>
          </a:p>
        </p:txBody>
      </p:sp>
      <p:sp>
        <p:nvSpPr>
          <p:cNvPr id="2" name="Title 1"/>
          <p:cNvSpPr>
            <a:spLocks noGrp="1"/>
          </p:cNvSpPr>
          <p:nvPr>
            <p:ph type="title"/>
          </p:nvPr>
        </p:nvSpPr>
        <p:spPr/>
        <p:txBody>
          <a:bodyPr>
            <a:normAutofit/>
          </a:bodyPr>
          <a:lstStyle/>
          <a:p>
            <a:pPr algn="l"/>
            <a:r>
              <a:rPr lang="en-IN" dirty="0" smtClean="0">
                <a:solidFill>
                  <a:srgbClr val="7030A0"/>
                </a:solidFill>
              </a:rPr>
              <a:t>What is waste?</a:t>
            </a:r>
            <a:endParaRPr lang="en-IN" dirty="0">
              <a:solidFill>
                <a:srgbClr val="7030A0"/>
              </a:solidFill>
            </a:endParaRPr>
          </a:p>
        </p:txBody>
      </p:sp>
      <p:pic>
        <p:nvPicPr>
          <p:cNvPr id="1026" name="Picture 2"/>
          <p:cNvPicPr>
            <a:picLocks noChangeAspect="1" noChangeArrowheads="1"/>
          </p:cNvPicPr>
          <p:nvPr/>
        </p:nvPicPr>
        <p:blipFill>
          <a:blip r:embed="rId2"/>
          <a:srcRect/>
          <a:stretch>
            <a:fillRect/>
          </a:stretch>
        </p:blipFill>
        <p:spPr bwMode="auto">
          <a:xfrm>
            <a:off x="5715008" y="214290"/>
            <a:ext cx="2225110" cy="14763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600200"/>
            <a:ext cx="8572560" cy="4972072"/>
          </a:xfrm>
        </p:spPr>
        <p:txBody>
          <a:bodyPr>
            <a:normAutofit/>
          </a:bodyPr>
          <a:lstStyle/>
          <a:p>
            <a:pPr marL="0" indent="0">
              <a:spcBef>
                <a:spcPts val="0"/>
              </a:spcBef>
              <a:buNone/>
            </a:pPr>
            <a:r>
              <a:rPr lang="en-IN" dirty="0" smtClean="0"/>
              <a:t>Solid </a:t>
            </a:r>
            <a:r>
              <a:rPr lang="en-IN" dirty="0"/>
              <a:t>wastes are classified on the basis of </a:t>
            </a:r>
            <a:r>
              <a:rPr lang="en-IN" dirty="0">
                <a:solidFill>
                  <a:srgbClr val="FF0000"/>
                </a:solidFill>
              </a:rPr>
              <a:t>source of generation and </a:t>
            </a:r>
            <a:r>
              <a:rPr lang="en-IN" dirty="0" smtClean="0">
                <a:solidFill>
                  <a:srgbClr val="FF0000"/>
                </a:solidFill>
              </a:rPr>
              <a:t>type.</a:t>
            </a:r>
          </a:p>
          <a:p>
            <a:pPr marL="0" indent="0">
              <a:spcBef>
                <a:spcPts val="0"/>
              </a:spcBef>
              <a:buNone/>
            </a:pPr>
            <a:r>
              <a:rPr lang="en-IN" b="1" dirty="0">
                <a:solidFill>
                  <a:srgbClr val="7030A0"/>
                </a:solidFill>
              </a:rPr>
              <a:t>Source-based classification </a:t>
            </a:r>
            <a:endParaRPr lang="en-IN" dirty="0" smtClean="0">
              <a:solidFill>
                <a:srgbClr val="7030A0"/>
              </a:solidFill>
            </a:endParaRPr>
          </a:p>
          <a:p>
            <a:pPr marL="571500" indent="-571500" algn="just">
              <a:spcBef>
                <a:spcPts val="0"/>
              </a:spcBef>
              <a:buAutoNum type="romanLcParenBoth"/>
            </a:pPr>
            <a:r>
              <a:rPr lang="en-IN" b="1" dirty="0" smtClean="0">
                <a:solidFill>
                  <a:srgbClr val="FF0000"/>
                </a:solidFill>
              </a:rPr>
              <a:t>Residential</a:t>
            </a:r>
            <a:r>
              <a:rPr lang="en-IN" dirty="0">
                <a:solidFill>
                  <a:srgbClr val="FF0000"/>
                </a:solidFill>
              </a:rPr>
              <a:t>: </a:t>
            </a:r>
            <a:r>
              <a:rPr lang="en-IN" dirty="0" smtClean="0"/>
              <a:t>wastes </a:t>
            </a:r>
            <a:r>
              <a:rPr lang="en-IN" dirty="0"/>
              <a:t>from dwellings, apartments, etc., </a:t>
            </a:r>
            <a:endParaRPr lang="en-IN" dirty="0" smtClean="0"/>
          </a:p>
          <a:p>
            <a:pPr marL="571500" indent="-571500" algn="just">
              <a:spcBef>
                <a:spcPts val="0"/>
              </a:spcBef>
              <a:buNone/>
            </a:pPr>
            <a:r>
              <a:rPr lang="en-IN" dirty="0" smtClean="0"/>
              <a:t>      Consists </a:t>
            </a:r>
            <a:r>
              <a:rPr lang="en-IN" dirty="0"/>
              <a:t>of leftover food, vegetable peels, plastic, clothes, ashes, etc. </a:t>
            </a:r>
            <a:r>
              <a:rPr lang="en-IN" dirty="0" smtClean="0"/>
              <a:t> </a:t>
            </a:r>
          </a:p>
          <a:p>
            <a:endParaRPr lang="en-IN" dirty="0"/>
          </a:p>
        </p:txBody>
      </p:sp>
      <p:sp>
        <p:nvSpPr>
          <p:cNvPr id="2" name="Title 1"/>
          <p:cNvSpPr>
            <a:spLocks noGrp="1"/>
          </p:cNvSpPr>
          <p:nvPr>
            <p:ph type="title"/>
          </p:nvPr>
        </p:nvSpPr>
        <p:spPr/>
        <p:txBody>
          <a:bodyPr>
            <a:normAutofit/>
          </a:bodyPr>
          <a:lstStyle/>
          <a:p>
            <a:r>
              <a:rPr lang="en-IN" sz="3600" b="1" dirty="0">
                <a:solidFill>
                  <a:srgbClr val="C00000"/>
                </a:solidFill>
              </a:rPr>
              <a:t>CLASSIFICATION OF SOLID WASTES</a:t>
            </a:r>
          </a:p>
        </p:txBody>
      </p:sp>
      <p:pic>
        <p:nvPicPr>
          <p:cNvPr id="2050" name="Picture 2"/>
          <p:cNvPicPr>
            <a:picLocks noChangeAspect="1" noChangeArrowheads="1"/>
          </p:cNvPicPr>
          <p:nvPr/>
        </p:nvPicPr>
        <p:blipFill>
          <a:blip r:embed="rId2"/>
          <a:srcRect/>
          <a:stretch>
            <a:fillRect/>
          </a:stretch>
        </p:blipFill>
        <p:spPr bwMode="auto">
          <a:xfrm>
            <a:off x="1142976" y="5099681"/>
            <a:ext cx="2619385" cy="1758319"/>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786314" y="5291135"/>
            <a:ext cx="3997356" cy="15668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8"/>
            <a:ext cx="8229600" cy="5768997"/>
          </a:xfrm>
        </p:spPr>
        <p:txBody>
          <a:bodyPr>
            <a:normAutofit/>
          </a:bodyPr>
          <a:lstStyle/>
          <a:p>
            <a:pPr>
              <a:buNone/>
            </a:pPr>
            <a:r>
              <a:rPr lang="en-IN" b="1" dirty="0">
                <a:solidFill>
                  <a:srgbClr val="C00000"/>
                </a:solidFill>
              </a:rPr>
              <a:t>(ii) Commercial</a:t>
            </a:r>
            <a:r>
              <a:rPr lang="en-IN" dirty="0"/>
              <a:t>: </a:t>
            </a:r>
            <a:r>
              <a:rPr lang="en-IN" dirty="0" smtClean="0"/>
              <a:t>wastes </a:t>
            </a:r>
            <a:r>
              <a:rPr lang="en-IN" dirty="0"/>
              <a:t>consisting of leftover </a:t>
            </a:r>
            <a:r>
              <a:rPr lang="en-IN" dirty="0">
                <a:solidFill>
                  <a:srgbClr val="FF0000"/>
                </a:solidFill>
              </a:rPr>
              <a:t>food, glasses, metals, ashes, etc., </a:t>
            </a:r>
            <a:endParaRPr lang="en-IN" dirty="0" smtClean="0">
              <a:solidFill>
                <a:srgbClr val="FF0000"/>
              </a:solidFill>
            </a:endParaRPr>
          </a:p>
          <a:p>
            <a:pPr>
              <a:buNone/>
            </a:pPr>
            <a:r>
              <a:rPr lang="en-IN" dirty="0"/>
              <a:t>	</a:t>
            </a:r>
            <a:r>
              <a:rPr lang="en-IN" dirty="0" smtClean="0"/>
              <a:t>generated </a:t>
            </a:r>
            <a:r>
              <a:rPr lang="en-IN" dirty="0"/>
              <a:t>from </a:t>
            </a:r>
            <a:endParaRPr lang="en-IN" dirty="0" smtClean="0"/>
          </a:p>
          <a:p>
            <a:pPr>
              <a:buNone/>
            </a:pPr>
            <a:r>
              <a:rPr lang="en-IN" dirty="0"/>
              <a:t>	</a:t>
            </a:r>
            <a:r>
              <a:rPr lang="en-IN" dirty="0" smtClean="0"/>
              <a:t>			- </a:t>
            </a:r>
            <a:r>
              <a:rPr lang="en-IN" dirty="0" smtClean="0">
                <a:solidFill>
                  <a:srgbClr val="0070C0"/>
                </a:solidFill>
              </a:rPr>
              <a:t>stores</a:t>
            </a:r>
            <a:r>
              <a:rPr lang="en-IN" dirty="0">
                <a:solidFill>
                  <a:srgbClr val="0070C0"/>
                </a:solidFill>
              </a:rPr>
              <a:t>, </a:t>
            </a:r>
            <a:endParaRPr lang="en-IN" dirty="0" smtClean="0">
              <a:solidFill>
                <a:srgbClr val="0070C0"/>
              </a:solidFill>
            </a:endParaRPr>
          </a:p>
          <a:p>
            <a:pPr>
              <a:buNone/>
            </a:pPr>
            <a:r>
              <a:rPr lang="en-IN" dirty="0">
                <a:solidFill>
                  <a:srgbClr val="0070C0"/>
                </a:solidFill>
              </a:rPr>
              <a:t>	</a:t>
            </a:r>
            <a:r>
              <a:rPr lang="en-IN" dirty="0" smtClean="0">
                <a:solidFill>
                  <a:srgbClr val="0070C0"/>
                </a:solidFill>
              </a:rPr>
              <a:t>			- restaurants</a:t>
            </a:r>
            <a:r>
              <a:rPr lang="en-IN" dirty="0">
                <a:solidFill>
                  <a:srgbClr val="0070C0"/>
                </a:solidFill>
              </a:rPr>
              <a:t>, </a:t>
            </a:r>
            <a:endParaRPr lang="en-IN" dirty="0" smtClean="0">
              <a:solidFill>
                <a:srgbClr val="0070C0"/>
              </a:solidFill>
            </a:endParaRPr>
          </a:p>
          <a:p>
            <a:pPr>
              <a:buNone/>
            </a:pPr>
            <a:r>
              <a:rPr lang="en-IN" dirty="0">
                <a:solidFill>
                  <a:srgbClr val="0070C0"/>
                </a:solidFill>
              </a:rPr>
              <a:t>	</a:t>
            </a:r>
            <a:r>
              <a:rPr lang="en-IN" dirty="0" smtClean="0">
                <a:solidFill>
                  <a:srgbClr val="0070C0"/>
                </a:solidFill>
              </a:rPr>
              <a:t>			- markets</a:t>
            </a:r>
            <a:r>
              <a:rPr lang="en-IN" dirty="0">
                <a:solidFill>
                  <a:srgbClr val="0070C0"/>
                </a:solidFill>
              </a:rPr>
              <a:t>, </a:t>
            </a:r>
            <a:endParaRPr lang="en-IN" dirty="0" smtClean="0">
              <a:solidFill>
                <a:srgbClr val="0070C0"/>
              </a:solidFill>
            </a:endParaRPr>
          </a:p>
          <a:p>
            <a:pPr>
              <a:buNone/>
            </a:pPr>
            <a:r>
              <a:rPr lang="en-IN" dirty="0">
                <a:solidFill>
                  <a:srgbClr val="0070C0"/>
                </a:solidFill>
              </a:rPr>
              <a:t>	</a:t>
            </a:r>
            <a:r>
              <a:rPr lang="en-IN" dirty="0" smtClean="0">
                <a:solidFill>
                  <a:srgbClr val="0070C0"/>
                </a:solidFill>
              </a:rPr>
              <a:t>			- hotels</a:t>
            </a:r>
            <a:r>
              <a:rPr lang="en-IN" dirty="0">
                <a:solidFill>
                  <a:srgbClr val="0070C0"/>
                </a:solidFill>
              </a:rPr>
              <a:t>, </a:t>
            </a:r>
            <a:endParaRPr lang="en-IN" dirty="0" smtClean="0">
              <a:solidFill>
                <a:srgbClr val="0070C0"/>
              </a:solidFill>
            </a:endParaRPr>
          </a:p>
          <a:p>
            <a:pPr>
              <a:buNone/>
            </a:pPr>
            <a:r>
              <a:rPr lang="en-IN" dirty="0">
                <a:solidFill>
                  <a:srgbClr val="0070C0"/>
                </a:solidFill>
              </a:rPr>
              <a:t>	</a:t>
            </a:r>
            <a:r>
              <a:rPr lang="en-IN" dirty="0" smtClean="0">
                <a:solidFill>
                  <a:srgbClr val="0070C0"/>
                </a:solidFill>
              </a:rPr>
              <a:t>			- motels</a:t>
            </a:r>
            <a:r>
              <a:rPr lang="en-IN" dirty="0">
                <a:solidFill>
                  <a:srgbClr val="0070C0"/>
                </a:solidFill>
              </a:rPr>
              <a:t>, </a:t>
            </a:r>
            <a:endParaRPr lang="en-IN" dirty="0" smtClean="0">
              <a:solidFill>
                <a:srgbClr val="0070C0"/>
              </a:solidFill>
            </a:endParaRPr>
          </a:p>
          <a:p>
            <a:pPr>
              <a:buNone/>
            </a:pPr>
            <a:r>
              <a:rPr lang="en-IN" dirty="0">
                <a:solidFill>
                  <a:srgbClr val="0070C0"/>
                </a:solidFill>
              </a:rPr>
              <a:t>	</a:t>
            </a:r>
            <a:r>
              <a:rPr lang="en-IN" dirty="0" smtClean="0">
                <a:solidFill>
                  <a:srgbClr val="0070C0"/>
                </a:solidFill>
              </a:rPr>
              <a:t>			- auto-repair </a:t>
            </a:r>
            <a:r>
              <a:rPr lang="en-IN" dirty="0">
                <a:solidFill>
                  <a:srgbClr val="0070C0"/>
                </a:solidFill>
              </a:rPr>
              <a:t>shops, </a:t>
            </a:r>
            <a:endParaRPr lang="en-IN" dirty="0" smtClean="0">
              <a:solidFill>
                <a:srgbClr val="0070C0"/>
              </a:solidFill>
            </a:endParaRPr>
          </a:p>
          <a:p>
            <a:pPr>
              <a:buNone/>
            </a:pPr>
            <a:r>
              <a:rPr lang="en-IN" dirty="0">
                <a:solidFill>
                  <a:srgbClr val="0070C0"/>
                </a:solidFill>
              </a:rPr>
              <a:t>	</a:t>
            </a:r>
            <a:r>
              <a:rPr lang="en-IN" dirty="0" smtClean="0">
                <a:solidFill>
                  <a:srgbClr val="0070C0"/>
                </a:solidFill>
              </a:rPr>
              <a:t>			- medical </a:t>
            </a:r>
            <a:r>
              <a:rPr lang="en-IN" dirty="0">
                <a:solidFill>
                  <a:srgbClr val="0070C0"/>
                </a:solidFill>
              </a:rPr>
              <a:t>facilities, etc. </a:t>
            </a:r>
          </a:p>
        </p:txBody>
      </p:sp>
      <p:pic>
        <p:nvPicPr>
          <p:cNvPr id="3074" name="Picture 2"/>
          <p:cNvPicPr>
            <a:picLocks noChangeAspect="1" noChangeArrowheads="1"/>
          </p:cNvPicPr>
          <p:nvPr/>
        </p:nvPicPr>
        <p:blipFill>
          <a:blip r:embed="rId2"/>
          <a:srcRect/>
          <a:stretch>
            <a:fillRect/>
          </a:stretch>
        </p:blipFill>
        <p:spPr bwMode="auto">
          <a:xfrm>
            <a:off x="142844" y="2071678"/>
            <a:ext cx="2857500" cy="1933575"/>
          </a:xfrm>
          <a:prstGeom prst="rect">
            <a:avLst/>
          </a:prstGeom>
          <a:noFill/>
          <a:ln w="9525">
            <a:noFill/>
            <a:miter lim="800000"/>
            <a:headEnd/>
            <a:tailEnd/>
          </a:ln>
          <a:effectLst/>
        </p:spPr>
      </p:pic>
      <p:pic>
        <p:nvPicPr>
          <p:cNvPr id="3077" name="Picture 5"/>
          <p:cNvPicPr>
            <a:picLocks noChangeAspect="1" noChangeArrowheads="1"/>
          </p:cNvPicPr>
          <p:nvPr/>
        </p:nvPicPr>
        <p:blipFill>
          <a:blip r:embed="rId3"/>
          <a:srcRect/>
          <a:stretch>
            <a:fillRect/>
          </a:stretch>
        </p:blipFill>
        <p:spPr bwMode="auto">
          <a:xfrm>
            <a:off x="0" y="4214818"/>
            <a:ext cx="3000364" cy="21919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31"/>
            <a:ext cx="8229600" cy="4572030"/>
          </a:xfrm>
        </p:spPr>
        <p:txBody>
          <a:bodyPr>
            <a:normAutofit fontScale="92500" lnSpcReduction="10000"/>
          </a:bodyPr>
          <a:lstStyle/>
          <a:p>
            <a:pPr algn="just">
              <a:buNone/>
            </a:pPr>
            <a:r>
              <a:rPr lang="en-IN" sz="3000" b="1" dirty="0">
                <a:solidFill>
                  <a:srgbClr val="C00000"/>
                </a:solidFill>
              </a:rPr>
              <a:t>(iii) Institutional</a:t>
            </a:r>
            <a:r>
              <a:rPr lang="en-IN" sz="3000" dirty="0">
                <a:solidFill>
                  <a:srgbClr val="C00000"/>
                </a:solidFill>
              </a:rPr>
              <a:t>: </a:t>
            </a:r>
            <a:r>
              <a:rPr lang="en-IN" sz="3000" dirty="0">
                <a:solidFill>
                  <a:schemeClr val="accent6">
                    <a:lumMod val="75000"/>
                  </a:schemeClr>
                </a:solidFill>
              </a:rPr>
              <a:t>This mainly consists of paper, plastic, glasses, etc., generated from educational, administrative and public buildings such as schools, colleges, offices, prisons, etc. </a:t>
            </a:r>
            <a:endParaRPr lang="en-IN" sz="3000" dirty="0" smtClean="0">
              <a:solidFill>
                <a:schemeClr val="accent6">
                  <a:lumMod val="75000"/>
                </a:schemeClr>
              </a:solidFill>
            </a:endParaRPr>
          </a:p>
          <a:p>
            <a:pPr algn="just">
              <a:buNone/>
            </a:pPr>
            <a:r>
              <a:rPr lang="en-IN" sz="3000" dirty="0" smtClean="0">
                <a:solidFill>
                  <a:srgbClr val="C00000"/>
                </a:solidFill>
              </a:rPr>
              <a:t>(iv) </a:t>
            </a:r>
            <a:r>
              <a:rPr lang="en-IN" sz="3000" b="1" dirty="0" smtClean="0">
                <a:solidFill>
                  <a:srgbClr val="C00000"/>
                </a:solidFill>
              </a:rPr>
              <a:t>Municipal</a:t>
            </a:r>
            <a:r>
              <a:rPr lang="en-IN" sz="3000" b="1" dirty="0" smtClean="0">
                <a:solidFill>
                  <a:srgbClr val="C00000"/>
                </a:solidFill>
                <a:latin typeface="Arial"/>
              </a:rPr>
              <a:t>: </a:t>
            </a:r>
            <a:r>
              <a:rPr lang="en-IN" sz="3000" dirty="0" smtClean="0">
                <a:solidFill>
                  <a:srgbClr val="7030A0"/>
                </a:solidFill>
              </a:rPr>
              <a:t>This includes dust, leafy matter, building debris, treatment plant residual sludge, etc., generated from various municipal activities like construction and demolition, street cleaning, landscaping, etc. </a:t>
            </a:r>
          </a:p>
          <a:p>
            <a:pPr algn="just">
              <a:buNone/>
            </a:pPr>
            <a:r>
              <a:rPr lang="en-IN" sz="3000" dirty="0" smtClean="0">
                <a:solidFill>
                  <a:srgbClr val="FF0000"/>
                </a:solidFill>
              </a:rPr>
              <a:t>(Note, however, in India </a:t>
            </a:r>
            <a:r>
              <a:rPr lang="en-IN" sz="3000" i="1" dirty="0" smtClean="0">
                <a:solidFill>
                  <a:srgbClr val="FF0000"/>
                </a:solidFill>
              </a:rPr>
              <a:t>municipal can typically subsume items at (</a:t>
            </a:r>
            <a:r>
              <a:rPr lang="en-IN" sz="3000" i="1" dirty="0" err="1" smtClean="0">
                <a:solidFill>
                  <a:srgbClr val="FF0000"/>
                </a:solidFill>
              </a:rPr>
              <a:t>i</a:t>
            </a:r>
            <a:r>
              <a:rPr lang="en-IN" sz="3000" i="1" dirty="0" smtClean="0">
                <a:solidFill>
                  <a:srgbClr val="FF0000"/>
                </a:solidFill>
              </a:rPr>
              <a:t>) to (iii) above).</a:t>
            </a:r>
            <a:endParaRPr lang="en-IN" sz="3000" dirty="0" smtClean="0">
              <a:solidFill>
                <a:srgbClr val="FF0000"/>
              </a:solidFill>
            </a:endParaRPr>
          </a:p>
          <a:p>
            <a:pPr>
              <a:buNone/>
            </a:pPr>
            <a:endParaRPr lang="en-IN" dirty="0"/>
          </a:p>
        </p:txBody>
      </p:sp>
      <p:pic>
        <p:nvPicPr>
          <p:cNvPr id="1026" name="Picture 2"/>
          <p:cNvPicPr>
            <a:picLocks noChangeAspect="1" noChangeArrowheads="1"/>
          </p:cNvPicPr>
          <p:nvPr/>
        </p:nvPicPr>
        <p:blipFill>
          <a:blip r:embed="rId2"/>
          <a:srcRect/>
          <a:stretch>
            <a:fillRect/>
          </a:stretch>
        </p:blipFill>
        <p:spPr bwMode="auto">
          <a:xfrm>
            <a:off x="285720" y="4857760"/>
            <a:ext cx="4357718" cy="2000240"/>
          </a:xfrm>
          <a:prstGeom prst="rect">
            <a:avLst/>
          </a:prstGeom>
          <a:noFill/>
          <a:ln w="9525">
            <a:noFill/>
            <a:miter lim="800000"/>
            <a:headEnd/>
            <a:tailEnd/>
          </a:ln>
          <a:effectLst/>
        </p:spPr>
      </p:pic>
      <p:pic>
        <p:nvPicPr>
          <p:cNvPr id="2" name="Picture 2"/>
          <p:cNvPicPr>
            <a:picLocks noChangeAspect="1" noChangeArrowheads="1"/>
          </p:cNvPicPr>
          <p:nvPr/>
        </p:nvPicPr>
        <p:blipFill>
          <a:blip r:embed="rId3"/>
          <a:srcRect/>
          <a:stretch>
            <a:fillRect/>
          </a:stretch>
        </p:blipFill>
        <p:spPr bwMode="auto">
          <a:xfrm>
            <a:off x="4643438" y="4786322"/>
            <a:ext cx="4500562" cy="20716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857224" y="714356"/>
            <a:ext cx="7215238" cy="58579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30"/>
            <a:ext cx="8229600" cy="5840435"/>
          </a:xfrm>
        </p:spPr>
        <p:txBody>
          <a:bodyPr>
            <a:normAutofit/>
          </a:bodyPr>
          <a:lstStyle/>
          <a:p>
            <a:pPr algn="just">
              <a:buNone/>
            </a:pPr>
            <a:r>
              <a:rPr lang="en-IN" b="1" dirty="0" smtClean="0">
                <a:solidFill>
                  <a:srgbClr val="C00000"/>
                </a:solidFill>
              </a:rPr>
              <a:t>(v) Industrial: </a:t>
            </a:r>
            <a:r>
              <a:rPr lang="en-IN" dirty="0" smtClean="0">
                <a:solidFill>
                  <a:srgbClr val="7030A0"/>
                </a:solidFill>
              </a:rPr>
              <a:t>This mainly consists of process wastes, ashes, demolition and construction wastes, hazardous wastes, etc., due to industrial activities.</a:t>
            </a:r>
          </a:p>
        </p:txBody>
      </p:sp>
      <p:pic>
        <p:nvPicPr>
          <p:cNvPr id="3074" name="Picture 2"/>
          <p:cNvPicPr>
            <a:picLocks noChangeAspect="1" noChangeArrowheads="1"/>
          </p:cNvPicPr>
          <p:nvPr/>
        </p:nvPicPr>
        <p:blipFill>
          <a:blip r:embed="rId2" cstate="print"/>
          <a:srcRect/>
          <a:stretch>
            <a:fillRect/>
          </a:stretch>
        </p:blipFill>
        <p:spPr bwMode="auto">
          <a:xfrm>
            <a:off x="6500794" y="3286124"/>
            <a:ext cx="2643206" cy="3228964"/>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214282" y="4287690"/>
            <a:ext cx="2928958" cy="257031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3286116" y="2500306"/>
            <a:ext cx="3167068" cy="40243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0034" y="642918"/>
            <a:ext cx="8215370" cy="3108543"/>
          </a:xfrm>
          <a:prstGeom prst="rect">
            <a:avLst/>
          </a:prstGeom>
        </p:spPr>
        <p:txBody>
          <a:bodyPr wrap="square">
            <a:spAutoFit/>
          </a:bodyPr>
          <a:lstStyle/>
          <a:p>
            <a:pPr algn="just">
              <a:buNone/>
            </a:pPr>
            <a:r>
              <a:rPr lang="en-IN" sz="2800" b="1" dirty="0" smtClean="0">
                <a:solidFill>
                  <a:srgbClr val="C00000"/>
                </a:solidFill>
              </a:rPr>
              <a:t>(vi) Agricultural: </a:t>
            </a:r>
            <a:r>
              <a:rPr lang="en-IN" sz="2800" dirty="0" smtClean="0">
                <a:solidFill>
                  <a:srgbClr val="FF0000"/>
                </a:solidFill>
              </a:rPr>
              <a:t>This mainly consists of spoiled food grains and vegetables, agricultural remains, litter, etc., generated from fields, orchards, vineyards, farms, etc. </a:t>
            </a:r>
          </a:p>
          <a:p>
            <a:pPr algn="just">
              <a:buNone/>
            </a:pPr>
            <a:endParaRPr lang="en-IN" sz="2800" dirty="0" smtClean="0">
              <a:solidFill>
                <a:srgbClr val="FF0000"/>
              </a:solidFill>
            </a:endParaRPr>
          </a:p>
          <a:p>
            <a:pPr algn="just">
              <a:buNone/>
            </a:pPr>
            <a:r>
              <a:rPr lang="en-IN" sz="2800" b="1" dirty="0" smtClean="0">
                <a:solidFill>
                  <a:srgbClr val="C00000"/>
                </a:solidFill>
              </a:rPr>
              <a:t>(vii) Open areas: </a:t>
            </a:r>
            <a:r>
              <a:rPr lang="en-IN" sz="2800" dirty="0" smtClean="0">
                <a:solidFill>
                  <a:schemeClr val="accent3">
                    <a:lumMod val="50000"/>
                  </a:schemeClr>
                </a:solidFill>
              </a:rPr>
              <a:t>this includes wastes from areas such as streets, alleys, parks, vacant lots, playgrounds, beaches, highways, recreational areas, etc.</a:t>
            </a:r>
            <a:endParaRPr lang="en-IN" sz="2800" dirty="0">
              <a:solidFill>
                <a:schemeClr val="accent3">
                  <a:lumMod val="50000"/>
                </a:schemeClr>
              </a:solidFill>
            </a:endParaRPr>
          </a:p>
        </p:txBody>
      </p:sp>
      <p:pic>
        <p:nvPicPr>
          <p:cNvPr id="4098" name="Picture 2"/>
          <p:cNvPicPr>
            <a:picLocks noChangeAspect="1" noChangeArrowheads="1"/>
          </p:cNvPicPr>
          <p:nvPr/>
        </p:nvPicPr>
        <p:blipFill>
          <a:blip r:embed="rId2" cstate="print"/>
          <a:srcRect/>
          <a:stretch>
            <a:fillRect/>
          </a:stretch>
        </p:blipFill>
        <p:spPr bwMode="auto">
          <a:xfrm>
            <a:off x="285720" y="4071918"/>
            <a:ext cx="3887258" cy="2786082"/>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5191097" y="3893323"/>
            <a:ext cx="3952903" cy="29646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1" y="857232"/>
            <a:ext cx="8643998" cy="5572164"/>
          </a:xfrm>
        </p:spPr>
        <p:txBody>
          <a:bodyPr>
            <a:normAutofit fontScale="92500"/>
          </a:bodyPr>
          <a:lstStyle/>
          <a:p>
            <a:pPr algn="just"/>
            <a:r>
              <a:rPr lang="en-IN" dirty="0" smtClean="0">
                <a:solidFill>
                  <a:schemeClr val="accent3">
                    <a:lumMod val="50000"/>
                  </a:schemeClr>
                </a:solidFill>
              </a:rPr>
              <a:t>Classification of wastes based on</a:t>
            </a:r>
            <a:r>
              <a:rPr lang="en-IN" dirty="0" smtClean="0"/>
              <a:t> </a:t>
            </a:r>
            <a:r>
              <a:rPr lang="en-IN" dirty="0" smtClean="0">
                <a:solidFill>
                  <a:srgbClr val="FF0000"/>
                </a:solidFill>
              </a:rPr>
              <a:t>types, i.e., physical, chemical, and biological characteristics </a:t>
            </a:r>
            <a:r>
              <a:rPr lang="en-IN" dirty="0" smtClean="0">
                <a:solidFill>
                  <a:schemeClr val="accent3">
                    <a:lumMod val="50000"/>
                  </a:schemeClr>
                </a:solidFill>
              </a:rPr>
              <a:t>of wastes, is as follows</a:t>
            </a:r>
          </a:p>
          <a:p>
            <a:pPr marL="571500" indent="-571500" algn="just">
              <a:buAutoNum type="romanLcParenBoth"/>
            </a:pPr>
            <a:r>
              <a:rPr lang="en-IN" sz="3500" b="1" dirty="0" smtClean="0">
                <a:solidFill>
                  <a:srgbClr val="C00000"/>
                </a:solidFill>
              </a:rPr>
              <a:t>Garbage: </a:t>
            </a:r>
            <a:r>
              <a:rPr lang="en-IN" sz="3500" dirty="0" smtClean="0">
                <a:solidFill>
                  <a:srgbClr val="00B050"/>
                </a:solidFill>
              </a:rPr>
              <a:t>This refers to animal and vegetable wastes resulting from the handling, sale, storage, preparation, cooking and serving of food. </a:t>
            </a:r>
          </a:p>
          <a:p>
            <a:pPr marL="571500" indent="-571500" algn="just">
              <a:buNone/>
            </a:pPr>
            <a:r>
              <a:rPr lang="en-IN" sz="3500" dirty="0" smtClean="0">
                <a:solidFill>
                  <a:srgbClr val="00B0F0"/>
                </a:solidFill>
              </a:rPr>
              <a:t>	These wastes contains putrescible organic matter, which produces an obnoxious odour and attracts rats and other vermin. </a:t>
            </a:r>
          </a:p>
          <a:p>
            <a:pPr marL="571500" indent="-571500" algn="just">
              <a:buNone/>
            </a:pPr>
            <a:r>
              <a:rPr lang="en-IN" sz="3500" dirty="0" smtClean="0"/>
              <a:t>	</a:t>
            </a:r>
            <a:r>
              <a:rPr lang="en-IN" sz="3500" dirty="0" smtClean="0">
                <a:solidFill>
                  <a:srgbClr val="7030A0"/>
                </a:solidFill>
              </a:rPr>
              <a:t>It, therefore, requires special attention in storage, handling and disposal. </a:t>
            </a:r>
            <a:endParaRPr lang="en-IN" sz="3500" dirty="0">
              <a:solidFill>
                <a:srgbClr val="7030A0"/>
              </a:solidFill>
            </a:endParaRPr>
          </a:p>
        </p:txBody>
      </p:sp>
      <p:sp>
        <p:nvSpPr>
          <p:cNvPr id="2" name="Title 1"/>
          <p:cNvSpPr>
            <a:spLocks noGrp="1"/>
          </p:cNvSpPr>
          <p:nvPr>
            <p:ph type="title"/>
          </p:nvPr>
        </p:nvSpPr>
        <p:spPr>
          <a:xfrm>
            <a:off x="457200" y="214290"/>
            <a:ext cx="8229600" cy="642942"/>
          </a:xfrm>
        </p:spPr>
        <p:txBody>
          <a:bodyPr>
            <a:normAutofit fontScale="90000"/>
          </a:bodyPr>
          <a:lstStyle/>
          <a:p>
            <a:pPr algn="l"/>
            <a:r>
              <a:rPr lang="en-IN" b="1" dirty="0" smtClean="0"/>
              <a:t/>
            </a:r>
            <a:br>
              <a:rPr lang="en-IN" b="1" dirty="0" smtClean="0"/>
            </a:br>
            <a:r>
              <a:rPr lang="en-IN" sz="4000" b="1" dirty="0" smtClean="0">
                <a:solidFill>
                  <a:srgbClr val="C00000"/>
                </a:solidFill>
              </a:rPr>
              <a:t>Type-based classification </a:t>
            </a:r>
            <a:r>
              <a:rPr lang="en-IN" b="1" dirty="0" smtClean="0"/>
              <a:t/>
            </a:r>
            <a:br>
              <a:rPr lang="en-IN" b="1" dirty="0" smtClean="0"/>
            </a:br>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785794"/>
            <a:ext cx="8715436" cy="5857916"/>
          </a:xfrm>
        </p:spPr>
        <p:txBody>
          <a:bodyPr>
            <a:normAutofit/>
          </a:bodyPr>
          <a:lstStyle/>
          <a:p>
            <a:pPr algn="just">
              <a:buNone/>
            </a:pPr>
            <a:r>
              <a:rPr lang="en-IN" dirty="0" smtClean="0">
                <a:solidFill>
                  <a:srgbClr val="C00000"/>
                </a:solidFill>
              </a:rPr>
              <a:t>(ii) </a:t>
            </a:r>
            <a:r>
              <a:rPr lang="en-IN" b="1" dirty="0" smtClean="0">
                <a:solidFill>
                  <a:srgbClr val="C00000"/>
                </a:solidFill>
              </a:rPr>
              <a:t>Ashes and residues: </a:t>
            </a:r>
          </a:p>
          <a:p>
            <a:pPr algn="just"/>
            <a:r>
              <a:rPr lang="en-IN" dirty="0" smtClean="0">
                <a:solidFill>
                  <a:srgbClr val="7030A0"/>
                </a:solidFill>
              </a:rPr>
              <a:t>These are </a:t>
            </a:r>
            <a:r>
              <a:rPr lang="en-IN" dirty="0" smtClean="0">
                <a:solidFill>
                  <a:srgbClr val="FF0000"/>
                </a:solidFill>
              </a:rPr>
              <a:t>substances remaining from the burning of wood, coal, charcoal, coke and other combustible materials</a:t>
            </a:r>
            <a:r>
              <a:rPr lang="en-IN" dirty="0" smtClean="0">
                <a:solidFill>
                  <a:srgbClr val="7030A0"/>
                </a:solidFill>
              </a:rPr>
              <a:t> for cooking and heating in houses, institutions and small industrial establishments. </a:t>
            </a:r>
          </a:p>
          <a:p>
            <a:pPr algn="just"/>
            <a:r>
              <a:rPr lang="en-IN" dirty="0" smtClean="0">
                <a:solidFill>
                  <a:schemeClr val="accent2">
                    <a:lumMod val="75000"/>
                  </a:schemeClr>
                </a:solidFill>
              </a:rPr>
              <a:t>When produced in large quantities, as in power-generation plants and factories, these are classified as industrial wastes.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5" y="285728"/>
            <a:ext cx="9001156" cy="6357982"/>
          </a:xfrm>
        </p:spPr>
        <p:txBody>
          <a:bodyPr/>
          <a:lstStyle/>
          <a:p>
            <a:pPr>
              <a:buNone/>
            </a:pPr>
            <a:r>
              <a:rPr lang="en-IN" sz="3600" b="1" dirty="0" smtClean="0">
                <a:solidFill>
                  <a:srgbClr val="C00000"/>
                </a:solidFill>
              </a:rPr>
              <a:t>(iii) Combustible and non-combustible wastes: </a:t>
            </a:r>
          </a:p>
          <a:p>
            <a:pPr algn="just"/>
            <a:r>
              <a:rPr lang="en-IN" dirty="0" smtClean="0">
                <a:solidFill>
                  <a:srgbClr val="7030A0"/>
                </a:solidFill>
              </a:rPr>
              <a:t>These consist of wastes generated from households, institutions, commercial activities, etc., </a:t>
            </a:r>
            <a:r>
              <a:rPr lang="en-IN" dirty="0" smtClean="0">
                <a:solidFill>
                  <a:schemeClr val="accent2"/>
                </a:solidFill>
              </a:rPr>
              <a:t>excluding food wastes and other highly putrescible material. </a:t>
            </a:r>
          </a:p>
          <a:p>
            <a:pPr algn="just"/>
            <a:r>
              <a:rPr lang="en-IN" dirty="0" smtClean="0"/>
              <a:t>Typically, </a:t>
            </a:r>
            <a:r>
              <a:rPr lang="en-IN" u="sng" dirty="0" smtClean="0">
                <a:solidFill>
                  <a:srgbClr val="FF0000"/>
                </a:solidFill>
              </a:rPr>
              <a:t>combustible</a:t>
            </a:r>
            <a:r>
              <a:rPr lang="en-IN" dirty="0" smtClean="0">
                <a:solidFill>
                  <a:srgbClr val="FF0000"/>
                </a:solidFill>
              </a:rPr>
              <a:t> material consists of paper, cardboard, textile, rubber, garden trimmings, etc.,</a:t>
            </a:r>
            <a:r>
              <a:rPr lang="en-IN" dirty="0" smtClean="0"/>
              <a:t> </a:t>
            </a:r>
            <a:r>
              <a:rPr lang="en-IN" u="sng" dirty="0" smtClean="0">
                <a:solidFill>
                  <a:srgbClr val="00B050"/>
                </a:solidFill>
              </a:rPr>
              <a:t>Non-combustible</a:t>
            </a:r>
            <a:r>
              <a:rPr lang="en-IN" dirty="0" smtClean="0">
                <a:solidFill>
                  <a:srgbClr val="00B050"/>
                </a:solidFill>
              </a:rPr>
              <a:t> material consists of such items as glass, crockery, tin and aluminium cans, ferrous and non-ferrous material and dirt. </a:t>
            </a:r>
            <a:endParaRPr lang="en-IN" dirty="0">
              <a:solidFill>
                <a:srgbClr val="00B05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1" y="285730"/>
            <a:ext cx="8643998" cy="5840435"/>
          </a:xfrm>
        </p:spPr>
        <p:txBody>
          <a:bodyPr/>
          <a:lstStyle/>
          <a:p>
            <a:pPr>
              <a:buNone/>
            </a:pPr>
            <a:r>
              <a:rPr lang="en-IN" b="1" dirty="0" smtClean="0">
                <a:solidFill>
                  <a:srgbClr val="C00000"/>
                </a:solidFill>
              </a:rPr>
              <a:t>(iv) Bulky wastes: </a:t>
            </a:r>
          </a:p>
          <a:p>
            <a:pPr algn="just"/>
            <a:r>
              <a:rPr lang="en-IN" dirty="0" smtClean="0">
                <a:solidFill>
                  <a:schemeClr val="accent6">
                    <a:lumMod val="75000"/>
                  </a:schemeClr>
                </a:solidFill>
              </a:rPr>
              <a:t>These include large household appliances such as refrigerators, washing machines, furniture, crates, vehicle parts, tyres, wood, trees and branches. </a:t>
            </a:r>
          </a:p>
          <a:p>
            <a:pPr algn="just"/>
            <a:r>
              <a:rPr lang="en-IN" dirty="0" smtClean="0">
                <a:solidFill>
                  <a:srgbClr val="00B050"/>
                </a:solidFill>
              </a:rPr>
              <a:t>Since these household wastes cannot be accommodated in normal storage containers, they require a special collection mechanism. </a:t>
            </a:r>
            <a:endParaRPr lang="en-IN" dirty="0">
              <a:solidFill>
                <a:srgbClr val="00B050"/>
              </a:solidFill>
            </a:endParaRPr>
          </a:p>
        </p:txBody>
      </p:sp>
      <p:pic>
        <p:nvPicPr>
          <p:cNvPr id="5122" name="Picture 2"/>
          <p:cNvPicPr>
            <a:picLocks noChangeAspect="1" noChangeArrowheads="1"/>
          </p:cNvPicPr>
          <p:nvPr/>
        </p:nvPicPr>
        <p:blipFill>
          <a:blip r:embed="rId2"/>
          <a:srcRect/>
          <a:stretch>
            <a:fillRect/>
          </a:stretch>
        </p:blipFill>
        <p:spPr bwMode="auto">
          <a:xfrm>
            <a:off x="0" y="4381500"/>
            <a:ext cx="3714744" cy="247650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4143372" y="4436751"/>
            <a:ext cx="4286280" cy="242124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85728"/>
            <a:ext cx="8715436" cy="6357982"/>
          </a:xfrm>
        </p:spPr>
        <p:txBody>
          <a:bodyPr/>
          <a:lstStyle/>
          <a:p>
            <a:pPr>
              <a:buNone/>
            </a:pPr>
            <a:r>
              <a:rPr lang="en-IN" b="1" dirty="0" smtClean="0">
                <a:solidFill>
                  <a:srgbClr val="C00000"/>
                </a:solidFill>
              </a:rPr>
              <a:t>(v) Street wastes: </a:t>
            </a:r>
          </a:p>
          <a:p>
            <a:pPr algn="just"/>
            <a:r>
              <a:rPr lang="en-IN" dirty="0" smtClean="0">
                <a:solidFill>
                  <a:srgbClr val="00B050"/>
                </a:solidFill>
              </a:rPr>
              <a:t>wastes that are collected from streets, walkways, alleys, parks and vacant plots, </a:t>
            </a:r>
            <a:r>
              <a:rPr lang="en-IN" dirty="0" smtClean="0">
                <a:solidFill>
                  <a:srgbClr val="7030A0"/>
                </a:solidFill>
              </a:rPr>
              <a:t>and include paper, cardboard, plastics, dirt, leaves and other vegetable matter. </a:t>
            </a:r>
          </a:p>
          <a:p>
            <a:pPr algn="just">
              <a:buNone/>
            </a:pPr>
            <a:r>
              <a:rPr lang="en-IN" dirty="0" smtClean="0">
                <a:solidFill>
                  <a:srgbClr val="C00000"/>
                </a:solidFill>
              </a:rPr>
              <a:t>(vi) </a:t>
            </a:r>
            <a:r>
              <a:rPr lang="en-IN" b="1" dirty="0" smtClean="0">
                <a:solidFill>
                  <a:srgbClr val="C00000"/>
                </a:solidFill>
              </a:rPr>
              <a:t>Biodegradable and non-biodegradable wastes:</a:t>
            </a:r>
          </a:p>
          <a:p>
            <a:pPr algn="just"/>
            <a:r>
              <a:rPr lang="en-IN" b="1" dirty="0" smtClean="0">
                <a:solidFill>
                  <a:srgbClr val="C00000"/>
                </a:solidFill>
              </a:rPr>
              <a:t>Biodegradable </a:t>
            </a:r>
            <a:r>
              <a:rPr lang="en-IN" b="1" dirty="0" smtClean="0"/>
              <a:t>- </a:t>
            </a:r>
            <a:r>
              <a:rPr lang="en-IN" dirty="0" smtClean="0">
                <a:solidFill>
                  <a:srgbClr val="0070C0"/>
                </a:solidFill>
              </a:rPr>
              <a:t>leftover food, vegetable and fruit peels, paper, textile, wood, etc., generated from various household and industrial activities. </a:t>
            </a:r>
          </a:p>
          <a:p>
            <a:pPr algn="just"/>
            <a:r>
              <a:rPr lang="en-IN" b="1" dirty="0" smtClean="0">
                <a:solidFill>
                  <a:srgbClr val="C00000"/>
                </a:solidFill>
              </a:rPr>
              <a:t>non-biodegradable</a:t>
            </a:r>
            <a:r>
              <a:rPr lang="en-IN" b="1" dirty="0" smtClean="0"/>
              <a:t> - </a:t>
            </a:r>
            <a:r>
              <a:rPr lang="en-IN" dirty="0" smtClean="0">
                <a:solidFill>
                  <a:schemeClr val="accent6">
                    <a:lumMod val="75000"/>
                  </a:schemeClr>
                </a:solidFill>
              </a:rPr>
              <a:t>inorganic and recyclable materials such as plastic, glass, cans, metals, etc.</a:t>
            </a:r>
            <a:endParaRPr lang="en-IN"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214283" y="0"/>
            <a:ext cx="8929717" cy="6858000"/>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IN"/>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1" y="285728"/>
            <a:ext cx="8643998" cy="6429420"/>
          </a:xfrm>
        </p:spPr>
        <p:txBody>
          <a:bodyPr>
            <a:noAutofit/>
          </a:bodyPr>
          <a:lstStyle/>
          <a:p>
            <a:pPr>
              <a:buNone/>
            </a:pPr>
            <a:r>
              <a:rPr lang="en-IN" dirty="0" smtClean="0">
                <a:solidFill>
                  <a:srgbClr val="C00000"/>
                </a:solidFill>
              </a:rPr>
              <a:t>(vii) </a:t>
            </a:r>
            <a:r>
              <a:rPr lang="en-IN" b="1" dirty="0" smtClean="0">
                <a:solidFill>
                  <a:srgbClr val="C00000"/>
                </a:solidFill>
              </a:rPr>
              <a:t>Dead animals </a:t>
            </a:r>
          </a:p>
          <a:p>
            <a:pPr>
              <a:buNone/>
            </a:pPr>
            <a:r>
              <a:rPr lang="en-IN" dirty="0" smtClean="0">
                <a:solidFill>
                  <a:srgbClr val="C00000"/>
                </a:solidFill>
              </a:rPr>
              <a:t>(viii) </a:t>
            </a:r>
            <a:r>
              <a:rPr lang="en-IN" b="1" dirty="0" smtClean="0">
                <a:solidFill>
                  <a:srgbClr val="C00000"/>
                </a:solidFill>
              </a:rPr>
              <a:t>Abandoned vehicles </a:t>
            </a:r>
          </a:p>
          <a:p>
            <a:pPr>
              <a:buNone/>
            </a:pPr>
            <a:r>
              <a:rPr lang="en-IN" dirty="0" smtClean="0">
                <a:solidFill>
                  <a:srgbClr val="C00000"/>
                </a:solidFill>
              </a:rPr>
              <a:t>(ix) </a:t>
            </a:r>
            <a:r>
              <a:rPr lang="en-IN" b="1" dirty="0" smtClean="0">
                <a:solidFill>
                  <a:srgbClr val="C00000"/>
                </a:solidFill>
              </a:rPr>
              <a:t>Construction and demolition wastes </a:t>
            </a:r>
          </a:p>
          <a:p>
            <a:pPr algn="just"/>
            <a:r>
              <a:rPr lang="en-IN" dirty="0" smtClean="0">
                <a:solidFill>
                  <a:schemeClr val="accent3">
                    <a:lumMod val="75000"/>
                  </a:schemeClr>
                </a:solidFill>
              </a:rPr>
              <a:t>Consist mainly of earth, stones, concrete, bricks, lumber, roofing and plumbing materials, heating systems and electrical wires and parts of the general municipal waste stream. </a:t>
            </a:r>
          </a:p>
          <a:p>
            <a:pPr algn="just">
              <a:buNone/>
            </a:pPr>
            <a:r>
              <a:rPr lang="en-IN" dirty="0" smtClean="0">
                <a:solidFill>
                  <a:srgbClr val="C00000"/>
                </a:solidFill>
              </a:rPr>
              <a:t>(x) </a:t>
            </a:r>
            <a:r>
              <a:rPr lang="en-IN" b="1" dirty="0" smtClean="0">
                <a:solidFill>
                  <a:srgbClr val="C00000"/>
                </a:solidFill>
              </a:rPr>
              <a:t>Farm wastes: </a:t>
            </a:r>
            <a:r>
              <a:rPr lang="en-IN" dirty="0" smtClean="0">
                <a:solidFill>
                  <a:schemeClr val="accent4"/>
                </a:solidFill>
              </a:rPr>
              <a:t>These wastes result from diverse agricultural activities such as planting, harvesting, production of milk, rearing of animals for slaughter and the operation of feedlots. </a:t>
            </a:r>
            <a:endParaRPr lang="en-IN" dirty="0">
              <a:solidFill>
                <a:schemeClr val="accent4"/>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4" y="214290"/>
            <a:ext cx="8786874" cy="6643710"/>
          </a:xfrm>
        </p:spPr>
        <p:txBody>
          <a:bodyPr>
            <a:noAutofit/>
          </a:bodyPr>
          <a:lstStyle/>
          <a:p>
            <a:pPr>
              <a:buNone/>
            </a:pPr>
            <a:r>
              <a:rPr lang="en-IN" b="1" dirty="0" smtClean="0">
                <a:solidFill>
                  <a:srgbClr val="C00000"/>
                </a:solidFill>
              </a:rPr>
              <a:t>(xi) Hazardous wastes</a:t>
            </a:r>
            <a:r>
              <a:rPr lang="en-IN" dirty="0" smtClean="0">
                <a:solidFill>
                  <a:srgbClr val="C00000"/>
                </a:solidFill>
              </a:rPr>
              <a:t>: </a:t>
            </a:r>
          </a:p>
          <a:p>
            <a:pPr algn="just"/>
            <a:r>
              <a:rPr lang="en-IN" dirty="0" smtClean="0">
                <a:solidFill>
                  <a:schemeClr val="accent4"/>
                </a:solidFill>
              </a:rPr>
              <a:t>defined as wastes of industrial, institutional or consumer origin. </a:t>
            </a:r>
          </a:p>
          <a:p>
            <a:pPr algn="just"/>
            <a:r>
              <a:rPr lang="en-IN" dirty="0" smtClean="0">
                <a:solidFill>
                  <a:schemeClr val="accent4"/>
                </a:solidFill>
              </a:rPr>
              <a:t>They are potentially dangerous either immediately or over a period of time to human beings and the environment. </a:t>
            </a:r>
          </a:p>
          <a:p>
            <a:pPr algn="just"/>
            <a:r>
              <a:rPr lang="en-IN" dirty="0" smtClean="0">
                <a:solidFill>
                  <a:srgbClr val="00B050"/>
                </a:solidFill>
              </a:rPr>
              <a:t>This is due to their physical, chemical and biological or radioactive characteristics like </a:t>
            </a:r>
          </a:p>
          <a:p>
            <a:pPr lvl="1" algn="just">
              <a:buNone/>
            </a:pPr>
            <a:r>
              <a:rPr lang="en-IN" dirty="0" smtClean="0">
                <a:solidFill>
                  <a:srgbClr val="00B050"/>
                </a:solidFill>
              </a:rPr>
              <a:t>							- </a:t>
            </a:r>
            <a:r>
              <a:rPr lang="en-IN" sz="3200" dirty="0" smtClean="0">
                <a:solidFill>
                  <a:srgbClr val="00B050"/>
                </a:solidFill>
              </a:rPr>
              <a:t>Ignitability,</a:t>
            </a:r>
          </a:p>
          <a:p>
            <a:pPr algn="just">
              <a:buNone/>
            </a:pPr>
            <a:r>
              <a:rPr lang="en-IN" dirty="0" smtClean="0">
                <a:solidFill>
                  <a:srgbClr val="00B050"/>
                </a:solidFill>
              </a:rPr>
              <a:t>							- </a:t>
            </a:r>
            <a:r>
              <a:rPr lang="en-IN" dirty="0" err="1" smtClean="0">
                <a:solidFill>
                  <a:srgbClr val="00B050"/>
                </a:solidFill>
              </a:rPr>
              <a:t>Corrosivity</a:t>
            </a:r>
            <a:r>
              <a:rPr lang="en-IN" dirty="0" smtClean="0">
                <a:solidFill>
                  <a:srgbClr val="00B050"/>
                </a:solidFill>
              </a:rPr>
              <a:t>, </a:t>
            </a:r>
          </a:p>
          <a:p>
            <a:pPr algn="just">
              <a:buNone/>
            </a:pPr>
            <a:r>
              <a:rPr lang="en-IN" dirty="0" smtClean="0">
                <a:solidFill>
                  <a:srgbClr val="00B050"/>
                </a:solidFill>
              </a:rPr>
              <a:t>							- Reactivity and 							- Toxicity. </a:t>
            </a:r>
            <a:endParaRPr lang="en-IN" dirty="0">
              <a:solidFill>
                <a:srgbClr val="00B05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142852"/>
            <a:ext cx="8715436" cy="6715148"/>
          </a:xfrm>
        </p:spPr>
        <p:txBody>
          <a:bodyPr>
            <a:noAutofit/>
          </a:bodyPr>
          <a:lstStyle/>
          <a:p>
            <a:pPr algn="just"/>
            <a:r>
              <a:rPr lang="en-IN" sz="3000" dirty="0" smtClean="0">
                <a:solidFill>
                  <a:srgbClr val="0070C0"/>
                </a:solidFill>
              </a:rPr>
              <a:t>Typical examples of hazardous wastes are </a:t>
            </a:r>
          </a:p>
          <a:p>
            <a:pPr algn="just">
              <a:buNone/>
            </a:pPr>
            <a:r>
              <a:rPr lang="en-IN" sz="3000" dirty="0" smtClean="0">
                <a:solidFill>
                  <a:srgbClr val="0070C0"/>
                </a:solidFill>
              </a:rPr>
              <a:t>		- empty containers of solvents, </a:t>
            </a:r>
          </a:p>
          <a:p>
            <a:pPr algn="just">
              <a:buNone/>
            </a:pPr>
            <a:r>
              <a:rPr lang="en-IN" sz="3000" dirty="0" smtClean="0">
                <a:solidFill>
                  <a:srgbClr val="0070C0"/>
                </a:solidFill>
              </a:rPr>
              <a:t>		- paints and pesticides which are frequently mixed with municipal wastes and become part of the urban waste stream. </a:t>
            </a:r>
          </a:p>
          <a:p>
            <a:pPr algn="just"/>
            <a:r>
              <a:rPr lang="en-IN" sz="3000" dirty="0" smtClean="0">
                <a:solidFill>
                  <a:srgbClr val="7030A0"/>
                </a:solidFill>
              </a:rPr>
              <a:t>Certain hazardous wastes may cause explosions in incinerators and fires at landfill sites. </a:t>
            </a:r>
          </a:p>
          <a:p>
            <a:pPr algn="just"/>
            <a:r>
              <a:rPr lang="en-IN" sz="3000" dirty="0" smtClean="0">
                <a:solidFill>
                  <a:srgbClr val="00B050"/>
                </a:solidFill>
              </a:rPr>
              <a:t>Others such as pathological wastes from hospitals and radioactive wastes also require special handling.</a:t>
            </a:r>
          </a:p>
          <a:p>
            <a:pPr algn="just"/>
            <a:r>
              <a:rPr lang="en-IN" sz="3000" dirty="0" smtClean="0"/>
              <a:t> </a:t>
            </a:r>
            <a:r>
              <a:rPr lang="en-IN" sz="3000" dirty="0" smtClean="0">
                <a:solidFill>
                  <a:srgbClr val="FFC000"/>
                </a:solidFill>
              </a:rPr>
              <a:t>Effective management practices should ensure that hazardous wastes are stored, collected, transported and disposed of separately, preferably after suitable treatment to render them harmless. </a:t>
            </a:r>
            <a:endParaRPr lang="en-IN" sz="3000" dirty="0">
              <a:solidFill>
                <a:srgbClr val="FFC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4"/>
            <a:ext cx="8229600" cy="5626121"/>
          </a:xfrm>
        </p:spPr>
        <p:txBody>
          <a:bodyPr/>
          <a:lstStyle/>
          <a:p>
            <a:pPr>
              <a:buNone/>
            </a:pPr>
            <a:r>
              <a:rPr lang="en-IN" dirty="0" smtClean="0">
                <a:solidFill>
                  <a:srgbClr val="C00000"/>
                </a:solidFill>
              </a:rPr>
              <a:t>(xii) </a:t>
            </a:r>
            <a:r>
              <a:rPr lang="en-IN" b="1" dirty="0" smtClean="0">
                <a:solidFill>
                  <a:srgbClr val="C00000"/>
                </a:solidFill>
              </a:rPr>
              <a:t>Sewage wastes: </a:t>
            </a:r>
          </a:p>
          <a:p>
            <a:pPr algn="just"/>
            <a:r>
              <a:rPr lang="en-IN" dirty="0" smtClean="0">
                <a:solidFill>
                  <a:srgbClr val="0070C0"/>
                </a:solidFill>
              </a:rPr>
              <a:t>The solid by-products of sewage treatment are classified as sewage wastes. </a:t>
            </a:r>
            <a:endParaRPr lang="en-IN" dirty="0">
              <a:solidFill>
                <a:srgbClr val="0070C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0" y="285728"/>
            <a:ext cx="9144000" cy="6286544"/>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IN"/>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1" y="214292"/>
            <a:ext cx="9143999" cy="4891905"/>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IN"/>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IN" dirty="0" smtClean="0"/>
              <a:t>The </a:t>
            </a:r>
            <a:r>
              <a:rPr lang="en-IN" dirty="0" smtClean="0">
                <a:solidFill>
                  <a:srgbClr val="FF0000"/>
                </a:solidFill>
              </a:rPr>
              <a:t>processing of raw materials </a:t>
            </a:r>
            <a:r>
              <a:rPr lang="en-IN" dirty="0" smtClean="0"/>
              <a:t>is the first stage when wastes are generated, and waste generation </a:t>
            </a:r>
            <a:r>
              <a:rPr lang="en-IN" dirty="0" smtClean="0">
                <a:solidFill>
                  <a:srgbClr val="FF0000"/>
                </a:solidFill>
              </a:rPr>
              <a:t>continues thereafter at every step </a:t>
            </a:r>
            <a:r>
              <a:rPr lang="en-IN" dirty="0" smtClean="0"/>
              <a:t>in the process as raw materials are converted into final products for consumption. </a:t>
            </a:r>
          </a:p>
          <a:p>
            <a:pPr algn="just"/>
            <a:r>
              <a:rPr lang="en-IN" dirty="0" smtClean="0"/>
              <a:t>Figure below shows a simplified material-flow diagram indicating the path of generation of solid wastes. </a:t>
            </a:r>
            <a:endParaRPr lang="en-IN" dirty="0"/>
          </a:p>
        </p:txBody>
      </p:sp>
      <p:sp>
        <p:nvSpPr>
          <p:cNvPr id="2" name="Title 1"/>
          <p:cNvSpPr>
            <a:spLocks noGrp="1"/>
          </p:cNvSpPr>
          <p:nvPr>
            <p:ph type="title"/>
          </p:nvPr>
        </p:nvSpPr>
        <p:spPr/>
        <p:txBody>
          <a:bodyPr/>
          <a:lstStyle/>
          <a:p>
            <a:r>
              <a:rPr lang="en-IN" b="1" dirty="0" smtClean="0">
                <a:solidFill>
                  <a:srgbClr val="FF0000"/>
                </a:solidFill>
              </a:rPr>
              <a:t>Waste generation </a:t>
            </a:r>
            <a:endParaRPr lang="en-IN"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357158" y="214292"/>
            <a:ext cx="8572560" cy="5911873"/>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IN"/>
          </a:p>
        </p:txBody>
      </p:sp>
      <p:sp>
        <p:nvSpPr>
          <p:cNvPr id="5" name="TextBox 4"/>
          <p:cNvSpPr txBox="1"/>
          <p:nvPr/>
        </p:nvSpPr>
        <p:spPr>
          <a:xfrm>
            <a:off x="285720" y="6215084"/>
            <a:ext cx="8358246" cy="584775"/>
          </a:xfrm>
          <a:prstGeom prst="rect">
            <a:avLst/>
          </a:prstGeom>
          <a:noFill/>
        </p:spPr>
        <p:txBody>
          <a:bodyPr wrap="square" rtlCol="0">
            <a:spAutoFit/>
          </a:bodyPr>
          <a:lstStyle/>
          <a:p>
            <a:pPr algn="ctr"/>
            <a:r>
              <a:rPr lang="en-IN" sz="3200" b="1" dirty="0" smtClean="0">
                <a:solidFill>
                  <a:srgbClr val="FF0000"/>
                </a:solidFill>
              </a:rPr>
              <a:t>Material Flow and Waste </a:t>
            </a:r>
            <a:endParaRPr lang="en-IN" sz="32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30"/>
            <a:ext cx="8229600" cy="5840435"/>
          </a:xfrm>
        </p:spPr>
        <p:txBody>
          <a:bodyPr/>
          <a:lstStyle/>
          <a:p>
            <a:pPr algn="just">
              <a:spcAft>
                <a:spcPts val="2400"/>
              </a:spcAft>
            </a:pPr>
            <a:r>
              <a:rPr lang="en-IN" dirty="0" smtClean="0"/>
              <a:t>The above figure suggests that we can </a:t>
            </a:r>
            <a:r>
              <a:rPr lang="en-IN" dirty="0" smtClean="0">
                <a:solidFill>
                  <a:srgbClr val="FF0000"/>
                </a:solidFill>
              </a:rPr>
              <a:t>reduce the amount of solid waste by limiting the consumption of raw materials and increasing the rate of recovery and reuse. </a:t>
            </a:r>
          </a:p>
          <a:p>
            <a:pPr algn="just">
              <a:spcAft>
                <a:spcPts val="2400"/>
              </a:spcAft>
            </a:pPr>
            <a:r>
              <a:rPr lang="en-IN" dirty="0" smtClean="0"/>
              <a:t>Therefore, there needs to be, a societal change in the perception of wastes. </a:t>
            </a:r>
          </a:p>
          <a:p>
            <a:pPr algn="just">
              <a:spcAft>
                <a:spcPts val="2400"/>
              </a:spcAft>
            </a:pPr>
            <a:r>
              <a:rPr lang="en-IN" dirty="0" smtClean="0"/>
              <a:t>But, implementing changes in the society is difficult, unless appropriate management solutions are provided.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285720" y="1357298"/>
            <a:ext cx="8501122" cy="5143536"/>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solidFill>
                  <a:srgbClr val="C00000"/>
                </a:solidFill>
              </a:rPr>
              <a:t>Waste generation in </a:t>
            </a:r>
            <a:r>
              <a:rPr lang="en-US" dirty="0" err="1" smtClean="0">
                <a:solidFill>
                  <a:srgbClr val="C00000"/>
                </a:solidFill>
              </a:rPr>
              <a:t>india</a:t>
            </a:r>
            <a:endParaRPr lang="en-US" dirty="0">
              <a:solidFill>
                <a:srgbClr val="C0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428596" y="283602"/>
            <a:ext cx="8358246" cy="6457281"/>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785795"/>
            <a:ext cx="8229600" cy="2643206"/>
          </a:xfrm>
        </p:spPr>
        <p:txBody>
          <a:bodyPr/>
          <a:lstStyle/>
          <a:p>
            <a:pPr algn="just"/>
            <a:r>
              <a:rPr lang="en-IN" dirty="0" smtClean="0"/>
              <a:t>Waste composition varies with the </a:t>
            </a:r>
            <a:r>
              <a:rPr lang="en-IN" dirty="0" smtClean="0">
                <a:solidFill>
                  <a:srgbClr val="FF0000"/>
                </a:solidFill>
              </a:rPr>
              <a:t>socio-economic</a:t>
            </a:r>
            <a:r>
              <a:rPr lang="en-IN" dirty="0" smtClean="0"/>
              <a:t> status within a particular community, </a:t>
            </a:r>
          </a:p>
          <a:p>
            <a:pPr algn="just"/>
            <a:r>
              <a:rPr lang="en-IN" dirty="0" smtClean="0"/>
              <a:t>since income, determines life style, composition pattern and cultural behaviour</a:t>
            </a:r>
            <a:endParaRPr lang="en-IN" dirty="0"/>
          </a:p>
        </p:txBody>
      </p:sp>
      <p:sp>
        <p:nvSpPr>
          <p:cNvPr id="2" name="Title 1"/>
          <p:cNvSpPr>
            <a:spLocks noGrp="1"/>
          </p:cNvSpPr>
          <p:nvPr>
            <p:ph type="title"/>
          </p:nvPr>
        </p:nvSpPr>
        <p:spPr>
          <a:xfrm>
            <a:off x="457200" y="274638"/>
            <a:ext cx="8229600" cy="511156"/>
          </a:xfrm>
        </p:spPr>
        <p:txBody>
          <a:bodyPr>
            <a:normAutofit fontScale="90000"/>
          </a:bodyPr>
          <a:lstStyle/>
          <a:p>
            <a:r>
              <a:rPr lang="en-IN" b="1" dirty="0" smtClean="0">
                <a:solidFill>
                  <a:srgbClr val="FF0000"/>
                </a:solidFill>
              </a:rPr>
              <a:t>Waste composition </a:t>
            </a:r>
            <a:endParaRPr lang="en-IN" dirty="0">
              <a:solidFill>
                <a:srgbClr val="FF0000"/>
              </a:solidFill>
            </a:endParaRPr>
          </a:p>
        </p:txBody>
      </p:sp>
      <p:pic>
        <p:nvPicPr>
          <p:cNvPr id="4" name="Picture 2"/>
          <p:cNvPicPr>
            <a:picLocks noChangeAspect="1" noChangeArrowheads="1"/>
          </p:cNvPicPr>
          <p:nvPr/>
        </p:nvPicPr>
        <p:blipFill>
          <a:blip r:embed="rId2"/>
          <a:srcRect/>
          <a:stretch>
            <a:fillRect/>
          </a:stretch>
        </p:blipFill>
        <p:spPr bwMode="auto">
          <a:xfrm>
            <a:off x="857224" y="3357562"/>
            <a:ext cx="7429552" cy="350043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357159" y="1214422"/>
            <a:ext cx="8501122" cy="3500462"/>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solidFill>
                  <a:srgbClr val="FF0000"/>
                </a:solidFill>
              </a:rPr>
              <a:t>Waste composition in India</a:t>
            </a:r>
            <a:endParaRPr lang="en-IN" dirty="0">
              <a:solidFill>
                <a:srgbClr val="FF0000"/>
              </a:solidFill>
            </a:endParaRPr>
          </a:p>
        </p:txBody>
      </p:sp>
      <p:sp>
        <p:nvSpPr>
          <p:cNvPr id="5" name="TextBox 4"/>
          <p:cNvSpPr txBox="1"/>
          <p:nvPr/>
        </p:nvSpPr>
        <p:spPr>
          <a:xfrm>
            <a:off x="7786710" y="6121621"/>
            <a:ext cx="1285884" cy="307777"/>
          </a:xfrm>
          <a:prstGeom prst="rect">
            <a:avLst/>
          </a:prstGeom>
          <a:noFill/>
        </p:spPr>
        <p:txBody>
          <a:bodyPr wrap="square" rtlCol="0">
            <a:spAutoFit/>
          </a:bodyPr>
          <a:lstStyle/>
          <a:p>
            <a:r>
              <a:rPr lang="en-US" sz="1400" b="1" dirty="0" smtClean="0">
                <a:latin typeface="Arial" pitchFamily="34" charset="0"/>
                <a:cs typeface="Arial" pitchFamily="34" charset="0"/>
              </a:rPr>
              <a:t>process</a:t>
            </a:r>
            <a:endParaRPr lang="en-IN" sz="1400" b="1" dirty="0">
              <a:latin typeface="Arial" pitchFamily="34" charset="0"/>
              <a:cs typeface="Arial" pitchFamily="34" charset="0"/>
            </a:endParaRPr>
          </a:p>
        </p:txBody>
      </p:sp>
      <p:pic>
        <p:nvPicPr>
          <p:cNvPr id="2051" name="Picture 3"/>
          <p:cNvPicPr>
            <a:picLocks noChangeAspect="1" noChangeArrowheads="1"/>
          </p:cNvPicPr>
          <p:nvPr/>
        </p:nvPicPr>
        <p:blipFill>
          <a:blip r:embed="rId3"/>
          <a:srcRect/>
          <a:stretch>
            <a:fillRect/>
          </a:stretch>
        </p:blipFill>
        <p:spPr bwMode="auto">
          <a:xfrm>
            <a:off x="500034" y="4572010"/>
            <a:ext cx="8358246" cy="1881183"/>
          </a:xfrm>
          <a:prstGeom prst="rect">
            <a:avLst/>
          </a:prstGeom>
          <a:noFill/>
          <a:ln w="9525">
            <a:noFill/>
            <a:miter lim="800000"/>
            <a:headEnd/>
            <a:tailEnd/>
          </a:ln>
          <a:effectLst/>
        </p:spPr>
      </p:pic>
      <p:sp>
        <p:nvSpPr>
          <p:cNvPr id="8" name="TextBox 7"/>
          <p:cNvSpPr txBox="1"/>
          <p:nvPr/>
        </p:nvSpPr>
        <p:spPr>
          <a:xfrm>
            <a:off x="7786711" y="4335671"/>
            <a:ext cx="928694" cy="307777"/>
          </a:xfrm>
          <a:prstGeom prst="rect">
            <a:avLst/>
          </a:prstGeom>
          <a:noFill/>
        </p:spPr>
        <p:txBody>
          <a:bodyPr wrap="square" rtlCol="0">
            <a:spAutoFit/>
          </a:bodyPr>
          <a:lstStyle/>
          <a:p>
            <a:r>
              <a:rPr lang="en-US" sz="1400" b="1" dirty="0" smtClean="0">
                <a:latin typeface="Arial" pitchFamily="34" charset="0"/>
                <a:cs typeface="Arial" pitchFamily="34" charset="0"/>
              </a:rPr>
              <a:t>process</a:t>
            </a:r>
            <a:endParaRPr lang="en-IN" sz="1400" b="1"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linds(horizontal)">
                                      <p:cBhvr>
                                        <p:cTn id="12" dur="500"/>
                                        <p:tgtEl>
                                          <p:spTgt spid="2050"/>
                                        </p:tgtEl>
                                      </p:cBhvr>
                                    </p:animEffect>
                                  </p:childTnLst>
                                </p:cTn>
                              </p:par>
                              <p:par>
                                <p:cTn id="13" presetID="3" presetClass="entr" presetSubtype="10" fill="hold" nodeType="withEffect">
                                  <p:stCondLst>
                                    <p:cond delay="0"/>
                                  </p:stCondLst>
                                  <p:childTnLst>
                                    <p:set>
                                      <p:cBhvr>
                                        <p:cTn id="14" dur="1" fill="hold">
                                          <p:stCondLst>
                                            <p:cond delay="0"/>
                                          </p:stCondLst>
                                        </p:cTn>
                                        <p:tgtEl>
                                          <p:spTgt spid="2051"/>
                                        </p:tgtEl>
                                        <p:attrNameLst>
                                          <p:attrName>style.visibility</p:attrName>
                                        </p:attrNameLst>
                                      </p:cBhvr>
                                      <p:to>
                                        <p:strVal val="visible"/>
                                      </p:to>
                                    </p:set>
                                    <p:animEffect transition="in" filter="blinds(horizontal)">
                                      <p:cBhvr>
                                        <p:cTn id="15"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srcRect/>
          <a:stretch>
            <a:fillRect/>
          </a:stretch>
        </p:blipFill>
        <p:spPr bwMode="auto">
          <a:xfrm>
            <a:off x="1285852" y="500042"/>
            <a:ext cx="6486525" cy="3714750"/>
          </a:xfrm>
          <a:prstGeom prst="rect">
            <a:avLst/>
          </a:prstGeom>
          <a:noFill/>
          <a:ln w="9525">
            <a:noFill/>
            <a:miter lim="800000"/>
            <a:headEnd/>
            <a:tailEnd/>
          </a:ln>
          <a:effectLst/>
        </p:spPr>
      </p:pic>
      <p:sp>
        <p:nvSpPr>
          <p:cNvPr id="2" name="Title 1"/>
          <p:cNvSpPr>
            <a:spLocks noGrp="1"/>
          </p:cNvSpPr>
          <p:nvPr>
            <p:ph type="title"/>
          </p:nvPr>
        </p:nvSpPr>
        <p:spPr>
          <a:xfrm>
            <a:off x="0" y="4214818"/>
            <a:ext cx="9144000" cy="1857388"/>
          </a:xfrm>
        </p:spPr>
        <p:txBody>
          <a:bodyPr>
            <a:normAutofit fontScale="90000"/>
          </a:bodyPr>
          <a:lstStyle/>
          <a:p>
            <a:r>
              <a:rPr lang="en-US" sz="6000" dirty="0" smtClean="0">
                <a:solidFill>
                  <a:srgbClr val="000000"/>
                </a:solidFill>
              </a:rPr>
              <a:t/>
            </a:r>
            <a:br>
              <a:rPr lang="en-US" sz="6000" dirty="0" smtClean="0">
                <a:solidFill>
                  <a:srgbClr val="000000"/>
                </a:solidFill>
              </a:rPr>
            </a:br>
            <a:r>
              <a:rPr lang="en-US" sz="2700" dirty="0" smtClean="0"/>
              <a:t>Characteristics of solid waste generated from urban areas in India Source: Presentation on Solid Waste Management in India, IIT Madras </a:t>
            </a:r>
            <a:endParaRPr lang="en-US" sz="27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8"/>
            <a:ext cx="8229600" cy="5768997"/>
          </a:xfrm>
        </p:spPr>
        <p:txBody>
          <a:bodyPr/>
          <a:lstStyle/>
          <a:p>
            <a:pPr algn="just"/>
            <a:r>
              <a:rPr lang="en-IN" dirty="0" smtClean="0"/>
              <a:t>Waste composition also depends on </a:t>
            </a:r>
          </a:p>
          <a:p>
            <a:pPr algn="just">
              <a:buNone/>
            </a:pPr>
            <a:r>
              <a:rPr lang="en-IN" dirty="0" smtClean="0"/>
              <a:t>		- moisture content, </a:t>
            </a:r>
          </a:p>
          <a:p>
            <a:pPr algn="just">
              <a:buNone/>
            </a:pPr>
            <a:r>
              <a:rPr lang="en-IN" dirty="0" smtClean="0"/>
              <a:t>		- density and </a:t>
            </a:r>
          </a:p>
          <a:p>
            <a:pPr algn="just">
              <a:buNone/>
            </a:pPr>
            <a:r>
              <a:rPr lang="en-IN" dirty="0" smtClean="0"/>
              <a:t>		- relative distribution of municipal wastes.</a:t>
            </a:r>
          </a:p>
          <a:p>
            <a:pPr algn="just"/>
            <a:r>
              <a:rPr lang="en-IN" dirty="0" smtClean="0"/>
              <a:t>Important for the characterisation of solid waste for most applications.</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0" y="0"/>
            <a:ext cx="9144000" cy="6715148"/>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214283" y="2000240"/>
            <a:ext cx="8715436" cy="3214710"/>
          </a:xfrm>
          <a:prstGeom prst="rect">
            <a:avLst/>
          </a:prstGeom>
          <a:noFill/>
          <a:ln w="9525">
            <a:noFill/>
            <a:miter lim="800000"/>
            <a:headEnd/>
            <a:tailEnd/>
          </a:ln>
          <a:effectLst/>
        </p:spPr>
      </p:pic>
      <p:pic>
        <p:nvPicPr>
          <p:cNvPr id="4100" name="Picture 4"/>
          <p:cNvPicPr>
            <a:picLocks noChangeAspect="1" noChangeArrowheads="1"/>
          </p:cNvPicPr>
          <p:nvPr/>
        </p:nvPicPr>
        <p:blipFill>
          <a:blip r:embed="rId3"/>
          <a:srcRect/>
          <a:stretch>
            <a:fillRect/>
          </a:stretch>
        </p:blipFill>
        <p:spPr bwMode="auto">
          <a:xfrm>
            <a:off x="285721" y="500042"/>
            <a:ext cx="8643998" cy="1571636"/>
          </a:xfrm>
          <a:prstGeom prst="rect">
            <a:avLst/>
          </a:prstGeom>
          <a:noFill/>
          <a:ln w="9525">
            <a:noFill/>
            <a:miter lim="800000"/>
            <a:headEnd/>
            <a:tailEnd/>
          </a:ln>
          <a:effectLst/>
        </p:spPr>
      </p:pic>
      <p:pic>
        <p:nvPicPr>
          <p:cNvPr id="4101" name="Picture 5"/>
          <p:cNvPicPr>
            <a:picLocks noChangeAspect="1" noChangeArrowheads="1"/>
          </p:cNvPicPr>
          <p:nvPr/>
        </p:nvPicPr>
        <p:blipFill>
          <a:blip r:embed="rId4"/>
          <a:srcRect/>
          <a:stretch>
            <a:fillRect/>
          </a:stretch>
        </p:blipFill>
        <p:spPr bwMode="auto">
          <a:xfrm>
            <a:off x="285721" y="5072074"/>
            <a:ext cx="8643998" cy="1428760"/>
          </a:xfrm>
          <a:prstGeom prst="rect">
            <a:avLst/>
          </a:prstGeom>
          <a:noFill/>
          <a:ln w="9525">
            <a:noFill/>
            <a:miter lim="800000"/>
            <a:headEnd/>
            <a:tailEnd/>
          </a:ln>
          <a:effectLst/>
        </p:spPr>
      </p:pic>
      <p:sp>
        <p:nvSpPr>
          <p:cNvPr id="9" name="TextBox 8"/>
          <p:cNvSpPr txBox="1"/>
          <p:nvPr/>
        </p:nvSpPr>
        <p:spPr>
          <a:xfrm>
            <a:off x="0" y="0"/>
            <a:ext cx="1714480" cy="369332"/>
          </a:xfrm>
          <a:prstGeom prst="rect">
            <a:avLst/>
          </a:prstGeom>
          <a:noFill/>
        </p:spPr>
        <p:txBody>
          <a:bodyPr wrap="square" rtlCol="0">
            <a:spAutoFit/>
          </a:bodyPr>
          <a:lstStyle/>
          <a:p>
            <a:r>
              <a:rPr lang="en-US" dirty="0" err="1" smtClean="0"/>
              <a:t>Contin</a:t>
            </a:r>
            <a:r>
              <a:rPr lang="en-US" dirty="0" smtClean="0"/>
              <a:t>….</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blinds(horizontal)">
                                      <p:cBhvr>
                                        <p:cTn id="7" dur="500"/>
                                        <p:tgtEl>
                                          <p:spTgt spid="4100"/>
                                        </p:tgtEl>
                                      </p:cBhvr>
                                    </p:animEffect>
                                  </p:childTnLst>
                                </p:cTn>
                              </p:par>
                              <p:par>
                                <p:cTn id="8" presetID="3" presetClass="entr" presetSubtype="1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blinds(horizontal)">
                                      <p:cBhvr>
                                        <p:cTn id="10" dur="500"/>
                                        <p:tgtEl>
                                          <p:spTgt spid="4098"/>
                                        </p:tgtEl>
                                      </p:cBhvr>
                                    </p:animEffect>
                                  </p:childTnLst>
                                </p:cTn>
                              </p:par>
                              <p:par>
                                <p:cTn id="11" presetID="3" presetClass="entr" presetSubtype="10" fill="hold" nodeType="withEffect">
                                  <p:stCondLst>
                                    <p:cond delay="0"/>
                                  </p:stCondLst>
                                  <p:childTnLst>
                                    <p:set>
                                      <p:cBhvr>
                                        <p:cTn id="12" dur="1" fill="hold">
                                          <p:stCondLst>
                                            <p:cond delay="0"/>
                                          </p:stCondLst>
                                        </p:cTn>
                                        <p:tgtEl>
                                          <p:spTgt spid="4101"/>
                                        </p:tgtEl>
                                        <p:attrNameLst>
                                          <p:attrName>style.visibility</p:attrName>
                                        </p:attrNameLst>
                                      </p:cBhvr>
                                      <p:to>
                                        <p:strVal val="visible"/>
                                      </p:to>
                                    </p:set>
                                    <p:animEffect transition="in" filter="blinds(horizontal)">
                                      <p:cBhvr>
                                        <p:cTn id="13"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just">
              <a:spcBef>
                <a:spcPts val="0"/>
              </a:spcBef>
            </a:pPr>
            <a:r>
              <a:rPr lang="en-IN" dirty="0" smtClean="0"/>
              <a:t>There are several factors, which affect the present as well as the future waste quantity and composition.</a:t>
            </a:r>
          </a:p>
          <a:p>
            <a:pPr marL="514350" indent="-514350" algn="just">
              <a:spcBef>
                <a:spcPts val="0"/>
              </a:spcBef>
              <a:buAutoNum type="arabicPeriod"/>
            </a:pPr>
            <a:r>
              <a:rPr lang="en-IN" b="1" dirty="0" smtClean="0">
                <a:solidFill>
                  <a:srgbClr val="FF0000"/>
                </a:solidFill>
              </a:rPr>
              <a:t>Geographic location:</a:t>
            </a:r>
          </a:p>
          <a:p>
            <a:pPr algn="just">
              <a:spcBef>
                <a:spcPts val="0"/>
              </a:spcBef>
            </a:pPr>
            <a:r>
              <a:rPr lang="en-IN" dirty="0" smtClean="0"/>
              <a:t>Warmer southern areas, where the growing season is considerably longer compared to the northern areas, yard wastes are collected in considerably larger quantities and over a longer period of time. </a:t>
            </a:r>
          </a:p>
          <a:p>
            <a:pPr marL="514350" indent="-514350">
              <a:buNone/>
            </a:pPr>
            <a:r>
              <a:rPr lang="en-IN" b="1" dirty="0" smtClean="0"/>
              <a:t> </a:t>
            </a:r>
          </a:p>
          <a:p>
            <a:pPr algn="just">
              <a:buNone/>
            </a:pPr>
            <a:endParaRPr lang="en-IN" dirty="0"/>
          </a:p>
        </p:txBody>
      </p:sp>
      <p:sp>
        <p:nvSpPr>
          <p:cNvPr id="2" name="Title 1"/>
          <p:cNvSpPr>
            <a:spLocks noGrp="1"/>
          </p:cNvSpPr>
          <p:nvPr>
            <p:ph type="title"/>
          </p:nvPr>
        </p:nvSpPr>
        <p:spPr/>
        <p:txBody>
          <a:bodyPr>
            <a:normAutofit fontScale="90000"/>
          </a:bodyPr>
          <a:lstStyle/>
          <a:p>
            <a:r>
              <a:rPr lang="en-IN" b="1" dirty="0" smtClean="0">
                <a:solidFill>
                  <a:srgbClr val="FF0000"/>
                </a:solidFill>
              </a:rPr>
              <a:t>Factors affecting generation of solid wastes</a:t>
            </a:r>
            <a:endParaRPr lang="en-IN"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30"/>
            <a:ext cx="8229600" cy="5840435"/>
          </a:xfrm>
        </p:spPr>
        <p:txBody>
          <a:bodyPr>
            <a:noAutofit/>
          </a:bodyPr>
          <a:lstStyle/>
          <a:p>
            <a:pPr algn="just">
              <a:buNone/>
            </a:pPr>
            <a:r>
              <a:rPr lang="en-US" b="1" dirty="0" smtClean="0">
                <a:solidFill>
                  <a:srgbClr val="FF0000"/>
                </a:solidFill>
              </a:rPr>
              <a:t>2. </a:t>
            </a:r>
            <a:r>
              <a:rPr lang="en-IN" b="1" dirty="0" smtClean="0">
                <a:solidFill>
                  <a:srgbClr val="FF0000"/>
                </a:solidFill>
              </a:rPr>
              <a:t>Seasons: </a:t>
            </a:r>
          </a:p>
          <a:p>
            <a:pPr algn="just"/>
            <a:r>
              <a:rPr lang="en-IN" dirty="0" smtClean="0"/>
              <a:t>Seasons of the year have implications for the quantities and composition of certain types of solid wastes. </a:t>
            </a:r>
          </a:p>
          <a:p>
            <a:pPr algn="just"/>
            <a:r>
              <a:rPr lang="en-IN" dirty="0" smtClean="0"/>
              <a:t>For example, the growing season of vegetables and fruits affect the quantities of food wastes. </a:t>
            </a:r>
          </a:p>
          <a:p>
            <a:pPr>
              <a:buNone/>
            </a:pPr>
            <a:r>
              <a:rPr lang="en-US" b="1" dirty="0" smtClean="0">
                <a:solidFill>
                  <a:srgbClr val="FF0000"/>
                </a:solidFill>
              </a:rPr>
              <a:t>3</a:t>
            </a:r>
            <a:r>
              <a:rPr lang="en-US" dirty="0" smtClean="0">
                <a:solidFill>
                  <a:srgbClr val="FF0000"/>
                </a:solidFill>
              </a:rPr>
              <a:t>. </a:t>
            </a:r>
            <a:r>
              <a:rPr lang="en-IN" b="1" dirty="0" smtClean="0">
                <a:solidFill>
                  <a:srgbClr val="FF0000"/>
                </a:solidFill>
              </a:rPr>
              <a:t>Collection frequency</a:t>
            </a:r>
          </a:p>
          <a:p>
            <a:pPr>
              <a:buNone/>
            </a:pPr>
            <a:r>
              <a:rPr lang="en-US" b="1" dirty="0" smtClean="0">
                <a:solidFill>
                  <a:srgbClr val="FF0000"/>
                </a:solidFill>
              </a:rPr>
              <a:t>4. </a:t>
            </a:r>
            <a:r>
              <a:rPr lang="en-IN" b="1" dirty="0" smtClean="0">
                <a:solidFill>
                  <a:srgbClr val="FF0000"/>
                </a:solidFill>
              </a:rPr>
              <a:t>Population diversity </a:t>
            </a:r>
          </a:p>
          <a:p>
            <a:pPr>
              <a:buNone/>
            </a:pPr>
            <a:r>
              <a:rPr lang="en-US" b="1" dirty="0" smtClean="0">
                <a:solidFill>
                  <a:srgbClr val="FF0000"/>
                </a:solidFill>
              </a:rPr>
              <a:t>5. </a:t>
            </a:r>
            <a:r>
              <a:rPr lang="en-IN" b="1" dirty="0" smtClean="0">
                <a:solidFill>
                  <a:srgbClr val="FF0000"/>
                </a:solidFill>
              </a:rPr>
              <a:t>Public attitude</a:t>
            </a:r>
          </a:p>
          <a:p>
            <a:pPr>
              <a:buNone/>
            </a:pPr>
            <a:r>
              <a:rPr lang="en-IN" b="1" dirty="0" smtClean="0">
                <a:solidFill>
                  <a:srgbClr val="FF0000"/>
                </a:solidFill>
              </a:rPr>
              <a:t>6. Legislation </a:t>
            </a:r>
          </a:p>
          <a:p>
            <a:pPr>
              <a:buNone/>
            </a:pPr>
            <a:endParaRPr lang="en-IN" b="1" dirty="0" smtClean="0"/>
          </a:p>
          <a:p>
            <a:pPr>
              <a:buNone/>
            </a:pPr>
            <a:endParaRPr lang="en-IN" b="1" dirty="0" smtClean="0"/>
          </a:p>
          <a:p>
            <a:pPr>
              <a:buNone/>
            </a:pPr>
            <a:endParaRPr lang="en-IN" b="1" dirty="0" smtClean="0"/>
          </a:p>
          <a:p>
            <a:pPr algn="just">
              <a:buNone/>
            </a:pPr>
            <a:endParaRPr lang="en-IN" dirty="0" smtClean="0"/>
          </a:p>
          <a:p>
            <a:pPr>
              <a:buNone/>
            </a:pP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4424"/>
            <a:ext cx="8229600" cy="4911741"/>
          </a:xfrm>
        </p:spPr>
        <p:txBody>
          <a:bodyPr>
            <a:noAutofit/>
          </a:bodyPr>
          <a:lstStyle/>
          <a:p>
            <a:pPr algn="just"/>
            <a:r>
              <a:rPr lang="en-IN" dirty="0" smtClean="0"/>
              <a:t>To identify the exact characteristics of municipal wastes, it is necessary that we analyse them using physical and chemical parameters.</a:t>
            </a:r>
          </a:p>
          <a:p>
            <a:pPr algn="just">
              <a:buNone/>
            </a:pPr>
            <a:r>
              <a:rPr lang="en-IN" b="1" dirty="0" smtClean="0">
                <a:solidFill>
                  <a:srgbClr val="FF0000"/>
                </a:solidFill>
              </a:rPr>
              <a:t>Physical characteristics: </a:t>
            </a:r>
          </a:p>
          <a:p>
            <a:pPr algn="just"/>
            <a:r>
              <a:rPr lang="en-IN" dirty="0" smtClean="0"/>
              <a:t>Physical characteristics of solid wastes are important for the selection and operation of equipment and for the analysis and design of disposal facilities.</a:t>
            </a:r>
            <a:endParaRPr lang="en-IN" dirty="0"/>
          </a:p>
        </p:txBody>
      </p:sp>
      <p:sp>
        <p:nvSpPr>
          <p:cNvPr id="2" name="Title 1"/>
          <p:cNvSpPr>
            <a:spLocks noGrp="1"/>
          </p:cNvSpPr>
          <p:nvPr>
            <p:ph type="title"/>
          </p:nvPr>
        </p:nvSpPr>
        <p:spPr>
          <a:xfrm>
            <a:off x="457200" y="274638"/>
            <a:ext cx="8229600" cy="939784"/>
          </a:xfrm>
        </p:spPr>
        <p:txBody>
          <a:bodyPr>
            <a:normAutofit/>
          </a:bodyPr>
          <a:lstStyle/>
          <a:p>
            <a:r>
              <a:rPr lang="en-IN" sz="4000" b="1" dirty="0" smtClean="0">
                <a:solidFill>
                  <a:srgbClr val="FF0000"/>
                </a:solidFill>
              </a:rPr>
              <a:t>WASTE CHARACTERISTICS</a:t>
            </a:r>
            <a:endParaRPr lang="en-IN" sz="4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2"/>
            <a:ext cx="8643998" cy="5911873"/>
          </a:xfrm>
        </p:spPr>
        <p:txBody>
          <a:bodyPr/>
          <a:lstStyle/>
          <a:p>
            <a:pPr marL="571500" indent="-571500">
              <a:buAutoNum type="romanLcParenBoth"/>
            </a:pPr>
            <a:r>
              <a:rPr lang="en-IN" b="1" dirty="0" smtClean="0">
                <a:solidFill>
                  <a:srgbClr val="FF0000"/>
                </a:solidFill>
              </a:rPr>
              <a:t>Density:</a:t>
            </a:r>
          </a:p>
          <a:p>
            <a:pPr marL="571500" indent="-571500"/>
            <a:r>
              <a:rPr lang="en-IN" dirty="0" smtClean="0"/>
              <a:t>It is a critical factor in the design of a SWM system,</a:t>
            </a:r>
          </a:p>
          <a:p>
            <a:pPr marL="571500" indent="-571500"/>
            <a:r>
              <a:rPr lang="en-IN" dirty="0" smtClean="0"/>
              <a:t>To explain, an efficient operation of a landfill demands compaction of wastes to optimum density. </a:t>
            </a:r>
          </a:p>
          <a:p>
            <a:pPr marL="571500" indent="-571500"/>
            <a:r>
              <a:rPr lang="en-IN" dirty="0" smtClean="0"/>
              <a:t>Any normal compaction equipment can achieve reduction in volume of wastes by 75%, which increases an initial density of 100 kg/m</a:t>
            </a:r>
            <a:r>
              <a:rPr lang="en-IN" baseline="30000" dirty="0" smtClean="0"/>
              <a:t>3</a:t>
            </a:r>
            <a:r>
              <a:rPr lang="en-IN" dirty="0" smtClean="0"/>
              <a:t> to 400 kg/m</a:t>
            </a:r>
            <a:r>
              <a:rPr lang="en-IN" baseline="30000" dirty="0" smtClean="0"/>
              <a:t>3</a:t>
            </a:r>
            <a:r>
              <a:rPr lang="en-IN" dirty="0" smtClean="0"/>
              <a:t>.</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4292"/>
            <a:ext cx="8229600" cy="5911873"/>
          </a:xfrm>
        </p:spPr>
        <p:txBody>
          <a:bodyPr/>
          <a:lstStyle/>
          <a:p>
            <a:pPr>
              <a:buNone/>
            </a:pPr>
            <a:r>
              <a:rPr lang="en-IN" dirty="0" smtClean="0">
                <a:solidFill>
                  <a:srgbClr val="FF0000"/>
                </a:solidFill>
              </a:rPr>
              <a:t>(ii) </a:t>
            </a:r>
            <a:r>
              <a:rPr lang="en-IN" b="1" dirty="0" smtClean="0">
                <a:solidFill>
                  <a:srgbClr val="FF0000"/>
                </a:solidFill>
              </a:rPr>
              <a:t>Moisture content</a:t>
            </a:r>
          </a:p>
          <a:p>
            <a:pPr>
              <a:buNone/>
            </a:pPr>
            <a:endParaRPr lang="en-IN" dirty="0" smtClean="0"/>
          </a:p>
          <a:p>
            <a:pPr>
              <a:buNone/>
            </a:pPr>
            <a:endParaRPr lang="en-IN" dirty="0" smtClean="0"/>
          </a:p>
          <a:p>
            <a:pPr>
              <a:buNone/>
            </a:pPr>
            <a:endParaRPr lang="en-IN" dirty="0" smtClean="0"/>
          </a:p>
          <a:p>
            <a:pPr>
              <a:buNone/>
            </a:pPr>
            <a:endParaRPr lang="en-IN" dirty="0" smtClean="0"/>
          </a:p>
          <a:p>
            <a:pPr>
              <a:buNone/>
            </a:pPr>
            <a:r>
              <a:rPr lang="en-IN" dirty="0" smtClean="0"/>
              <a:t>A typical range of moisture content is 20 to 40%.</a:t>
            </a:r>
            <a:endParaRPr lang="en-IN" b="1" dirty="0" smtClean="0"/>
          </a:p>
          <a:p>
            <a:pPr>
              <a:buNone/>
            </a:pPr>
            <a:endParaRPr lang="en-IN" b="1" dirty="0" smtClean="0"/>
          </a:p>
        </p:txBody>
      </p:sp>
      <p:pic>
        <p:nvPicPr>
          <p:cNvPr id="5123" name="Picture 3"/>
          <p:cNvPicPr>
            <a:picLocks noChangeAspect="1" noChangeArrowheads="1"/>
          </p:cNvPicPr>
          <p:nvPr/>
        </p:nvPicPr>
        <p:blipFill>
          <a:blip r:embed="rId2"/>
          <a:srcRect/>
          <a:stretch>
            <a:fillRect/>
          </a:stretch>
        </p:blipFill>
        <p:spPr bwMode="auto">
          <a:xfrm>
            <a:off x="1357291" y="928670"/>
            <a:ext cx="4914907" cy="17859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checkerboard(across)">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5123"/>
                                        </p:tgtEl>
                                        <p:attrNameLst>
                                          <p:attrName>style.visibility</p:attrName>
                                        </p:attrNameLst>
                                      </p:cBhvr>
                                      <p:to>
                                        <p:strVal val="visible"/>
                                      </p:to>
                                    </p:set>
                                    <p:animEffect transition="in" filter="diamond(in)">
                                      <p:cBhvr>
                                        <p:cTn id="17"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2"/>
            <a:ext cx="8229600" cy="5554683"/>
          </a:xfrm>
        </p:spPr>
        <p:txBody>
          <a:bodyPr/>
          <a:lstStyle/>
          <a:p>
            <a:pPr>
              <a:buNone/>
            </a:pPr>
            <a:r>
              <a:rPr lang="en-IN" dirty="0" smtClean="0">
                <a:solidFill>
                  <a:srgbClr val="FF0000"/>
                </a:solidFill>
              </a:rPr>
              <a:t>(iii) </a:t>
            </a:r>
            <a:r>
              <a:rPr lang="en-IN" b="1" dirty="0" smtClean="0">
                <a:solidFill>
                  <a:srgbClr val="FF0000"/>
                </a:solidFill>
              </a:rPr>
              <a:t>Size: </a:t>
            </a:r>
          </a:p>
          <a:p>
            <a:pPr algn="just"/>
            <a:r>
              <a:rPr lang="en-IN" dirty="0" smtClean="0"/>
              <a:t>Measurement of size distribution of particles in waste stream is important because of </a:t>
            </a:r>
          </a:p>
          <a:p>
            <a:pPr algn="just">
              <a:buNone/>
            </a:pPr>
            <a:r>
              <a:rPr lang="en-IN" dirty="0" smtClean="0"/>
              <a:t>			- its significance in the design of mechanical separators and shredders.</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500035" y="857234"/>
            <a:ext cx="8001055" cy="4500593"/>
          </a:xfrm>
          <a:prstGeom prst="rect">
            <a:avLst/>
          </a:prstGeom>
          <a:noFill/>
          <a:ln w="9525">
            <a:noFill/>
            <a:miter lim="800000"/>
            <a:headEnd/>
            <a:tailEnd/>
          </a:ln>
          <a:effectLst/>
        </p:spPr>
      </p:pic>
      <p:sp>
        <p:nvSpPr>
          <p:cNvPr id="2" name="Title 1"/>
          <p:cNvSpPr>
            <a:spLocks noGrp="1"/>
          </p:cNvSpPr>
          <p:nvPr>
            <p:ph type="title"/>
          </p:nvPr>
        </p:nvSpPr>
        <p:spPr>
          <a:xfrm>
            <a:off x="457200" y="274638"/>
            <a:ext cx="8229600" cy="439718"/>
          </a:xfrm>
        </p:spPr>
        <p:txBody>
          <a:bodyPr>
            <a:noAutofit/>
          </a:bodyPr>
          <a:lstStyle/>
          <a:p>
            <a:pPr algn="l"/>
            <a:r>
              <a:rPr lang="en-US" sz="3200" dirty="0" smtClean="0">
                <a:solidFill>
                  <a:srgbClr val="FF0000"/>
                </a:solidFill>
              </a:rPr>
              <a:t>Problem:</a:t>
            </a:r>
            <a:endParaRPr lang="en-IN" sz="32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box(in)">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1" y="428605"/>
            <a:ext cx="7858148" cy="3786215"/>
          </a:xfrm>
          <a:prstGeom prst="rect">
            <a:avLst/>
          </a:prstGeom>
          <a:noFill/>
          <a:ln w="9525">
            <a:noFill/>
            <a:miter lim="800000"/>
            <a:headEnd/>
            <a:tailEnd/>
          </a:ln>
          <a:effectLst/>
        </p:spPr>
      </p:pic>
      <p:sp>
        <p:nvSpPr>
          <p:cNvPr id="2" name="Title 1"/>
          <p:cNvSpPr>
            <a:spLocks noGrp="1"/>
          </p:cNvSpPr>
          <p:nvPr>
            <p:ph type="title"/>
          </p:nvPr>
        </p:nvSpPr>
        <p:spPr>
          <a:xfrm>
            <a:off x="0" y="0"/>
            <a:ext cx="8229600" cy="511156"/>
          </a:xfrm>
        </p:spPr>
        <p:txBody>
          <a:bodyPr>
            <a:normAutofit fontScale="90000"/>
          </a:bodyPr>
          <a:lstStyle/>
          <a:p>
            <a:pPr algn="l"/>
            <a:r>
              <a:rPr lang="en-US" sz="3200" dirty="0" smtClean="0">
                <a:solidFill>
                  <a:srgbClr val="FF0000"/>
                </a:solidFill>
              </a:rPr>
              <a:t>Solution:</a:t>
            </a:r>
            <a:endParaRPr lang="en-IN" sz="3200" dirty="0">
              <a:solidFill>
                <a:srgbClr val="FF0000"/>
              </a:solidFill>
            </a:endParaRPr>
          </a:p>
        </p:txBody>
      </p:sp>
      <p:pic>
        <p:nvPicPr>
          <p:cNvPr id="7171" name="Picture 3"/>
          <p:cNvPicPr>
            <a:picLocks noChangeAspect="1" noChangeArrowheads="1"/>
          </p:cNvPicPr>
          <p:nvPr/>
        </p:nvPicPr>
        <p:blipFill>
          <a:blip r:embed="rId3"/>
          <a:srcRect/>
          <a:stretch>
            <a:fillRect/>
          </a:stretch>
        </p:blipFill>
        <p:spPr bwMode="auto">
          <a:xfrm>
            <a:off x="1142976" y="4214818"/>
            <a:ext cx="5072098" cy="264318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box(in)">
                                      <p:cBhvr>
                                        <p:cTn id="12" dur="500"/>
                                        <p:tgtEl>
                                          <p:spTgt spid="717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171"/>
                                        </p:tgtEl>
                                        <p:attrNameLst>
                                          <p:attrName>style.visibility</p:attrName>
                                        </p:attrNameLst>
                                      </p:cBhvr>
                                      <p:to>
                                        <p:strVal val="visible"/>
                                      </p:to>
                                    </p:set>
                                    <p:animEffect transition="in" filter="blinds(horizontal)">
                                      <p:cBhvr>
                                        <p:cTn id="17"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785794"/>
            <a:ext cx="8643998" cy="5857916"/>
          </a:xfrm>
        </p:spPr>
        <p:txBody>
          <a:bodyPr>
            <a:normAutofit/>
          </a:bodyPr>
          <a:lstStyle/>
          <a:p>
            <a:pPr algn="just"/>
            <a:r>
              <a:rPr lang="en-IN" dirty="0" smtClean="0"/>
              <a:t>If solid wastes are to be used as fuel, or are used for any other purpose, we must know their chemical characteristics, including the following: </a:t>
            </a:r>
          </a:p>
          <a:p>
            <a:pPr algn="just">
              <a:buNone/>
            </a:pPr>
            <a:r>
              <a:rPr lang="en-IN" dirty="0" smtClean="0">
                <a:solidFill>
                  <a:srgbClr val="FF0000"/>
                </a:solidFill>
              </a:rPr>
              <a:t>(</a:t>
            </a:r>
            <a:r>
              <a:rPr lang="en-IN" dirty="0" err="1" smtClean="0">
                <a:solidFill>
                  <a:srgbClr val="FF0000"/>
                </a:solidFill>
              </a:rPr>
              <a:t>i</a:t>
            </a:r>
            <a:r>
              <a:rPr lang="en-IN" dirty="0" smtClean="0">
                <a:solidFill>
                  <a:srgbClr val="FF0000"/>
                </a:solidFill>
              </a:rPr>
              <a:t>) </a:t>
            </a:r>
            <a:r>
              <a:rPr lang="en-IN" b="1" dirty="0" smtClean="0">
                <a:solidFill>
                  <a:srgbClr val="FF0000"/>
                </a:solidFill>
              </a:rPr>
              <a:t>Lipids</a:t>
            </a:r>
          </a:p>
          <a:p>
            <a:pPr algn="just"/>
            <a:r>
              <a:rPr lang="en-IN" dirty="0" smtClean="0"/>
              <a:t>This class of compounds includes fats, oils and grease, and the principal sources of lipids are garbage, cooking oils and fats. </a:t>
            </a:r>
          </a:p>
          <a:p>
            <a:pPr algn="just"/>
            <a:r>
              <a:rPr lang="en-IN" dirty="0" smtClean="0"/>
              <a:t>Lipids have high heating values, about 38,000 kJ/kg (kilojoules per kilogram), which makes waste with high lipid content suitable for energy recovery. </a:t>
            </a:r>
          </a:p>
          <a:p>
            <a:pPr algn="just"/>
            <a:r>
              <a:rPr lang="en-IN" dirty="0" smtClean="0"/>
              <a:t>They are biodegradable, the rate of biodegradation is relatively slow because lipids have a low solubility in water. </a:t>
            </a:r>
            <a:endParaRPr lang="en-IN" dirty="0"/>
          </a:p>
        </p:txBody>
      </p:sp>
      <p:sp>
        <p:nvSpPr>
          <p:cNvPr id="2" name="Title 1"/>
          <p:cNvSpPr>
            <a:spLocks noGrp="1"/>
          </p:cNvSpPr>
          <p:nvPr>
            <p:ph type="title"/>
          </p:nvPr>
        </p:nvSpPr>
        <p:spPr>
          <a:xfrm>
            <a:off x="214283" y="142852"/>
            <a:ext cx="8715436" cy="642942"/>
          </a:xfrm>
        </p:spPr>
        <p:txBody>
          <a:bodyPr>
            <a:noAutofit/>
          </a:bodyPr>
          <a:lstStyle/>
          <a:p>
            <a:r>
              <a:rPr lang="en-IN" sz="4000" b="1" dirty="0" smtClean="0">
                <a:solidFill>
                  <a:srgbClr val="FF0000"/>
                </a:solidFill>
              </a:rPr>
              <a:t>Chemical characteristics </a:t>
            </a:r>
            <a:endParaRPr lang="en-IN" sz="4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1" y="285730"/>
            <a:ext cx="8643998" cy="5840435"/>
          </a:xfrm>
        </p:spPr>
        <p:txBody>
          <a:bodyPr/>
          <a:lstStyle/>
          <a:p>
            <a:pPr algn="just">
              <a:buNone/>
            </a:pPr>
            <a:r>
              <a:rPr lang="en-IN" dirty="0" smtClean="0">
                <a:solidFill>
                  <a:srgbClr val="FF0000"/>
                </a:solidFill>
              </a:rPr>
              <a:t>(ii) </a:t>
            </a:r>
            <a:r>
              <a:rPr lang="en-IN" b="1" dirty="0" smtClean="0">
                <a:solidFill>
                  <a:srgbClr val="FF0000"/>
                </a:solidFill>
              </a:rPr>
              <a:t>Carbohydrates</a:t>
            </a:r>
          </a:p>
          <a:p>
            <a:pPr algn="just"/>
            <a:r>
              <a:rPr lang="en-IN" dirty="0" smtClean="0"/>
              <a:t>These are found primarily in food and yard wastes, which encompass sugar and polymer of sugars (e.g., starch, cellulose, etc.) with general formula (CH</a:t>
            </a:r>
            <a:r>
              <a:rPr lang="en-IN" baseline="-25000" dirty="0" smtClean="0"/>
              <a:t>2</a:t>
            </a:r>
            <a:r>
              <a:rPr lang="en-IN" dirty="0" smtClean="0"/>
              <a:t>O)</a:t>
            </a:r>
            <a:r>
              <a:rPr lang="en-IN" baseline="-25000" dirty="0" smtClean="0"/>
              <a:t>x</a:t>
            </a:r>
            <a:r>
              <a:rPr lang="en-IN" dirty="0" smtClean="0"/>
              <a:t>. </a:t>
            </a:r>
          </a:p>
          <a:p>
            <a:pPr algn="just"/>
            <a:r>
              <a:rPr lang="en-IN" dirty="0" smtClean="0"/>
              <a:t>Carbohydrates are readily biodegraded to products such as carbon dioxide, water and methane. </a:t>
            </a:r>
          </a:p>
          <a:p>
            <a:pPr algn="just"/>
            <a:r>
              <a:rPr lang="en-IN" dirty="0" smtClean="0"/>
              <a:t>Decomposing carbohydrates attract flies and rats, and therefore, should not be left exposed for long duration.</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5" y="285730"/>
            <a:ext cx="8543956" cy="5840435"/>
          </a:xfrm>
        </p:spPr>
        <p:txBody>
          <a:bodyPr/>
          <a:lstStyle/>
          <a:p>
            <a:pPr algn="just">
              <a:buNone/>
            </a:pPr>
            <a:r>
              <a:rPr lang="en-IN" dirty="0" smtClean="0">
                <a:solidFill>
                  <a:srgbClr val="FF0000"/>
                </a:solidFill>
              </a:rPr>
              <a:t>(iii) </a:t>
            </a:r>
            <a:r>
              <a:rPr lang="en-IN" b="1" dirty="0" smtClean="0">
                <a:solidFill>
                  <a:srgbClr val="FF0000"/>
                </a:solidFill>
              </a:rPr>
              <a:t>Proteins</a:t>
            </a:r>
          </a:p>
          <a:p>
            <a:pPr algn="just"/>
            <a:r>
              <a:rPr lang="en-IN" dirty="0" smtClean="0"/>
              <a:t>These are compounds containing carbon, hydrogen, oxygen and nitrogen, and consist of an organic acid with a substituted amine group (NH</a:t>
            </a:r>
            <a:r>
              <a:rPr lang="en-IN" baseline="-25000" dirty="0" smtClean="0"/>
              <a:t>2</a:t>
            </a:r>
            <a:r>
              <a:rPr lang="en-IN" dirty="0" smtClean="0"/>
              <a:t>). </a:t>
            </a:r>
          </a:p>
          <a:p>
            <a:pPr algn="just"/>
            <a:r>
              <a:rPr lang="en-IN" dirty="0" smtClean="0"/>
              <a:t>They are mainly found in food and garden wastes. </a:t>
            </a:r>
          </a:p>
          <a:p>
            <a:pPr algn="just"/>
            <a:r>
              <a:rPr lang="en-IN" dirty="0" smtClean="0"/>
              <a:t>The partial decomposition of these compounds can result in the production of amines that have unpleasant odours.</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14292"/>
            <a:ext cx="8715436" cy="5911873"/>
          </a:xfrm>
        </p:spPr>
        <p:txBody>
          <a:bodyPr>
            <a:normAutofit/>
          </a:bodyPr>
          <a:lstStyle/>
          <a:p>
            <a:pPr algn="just">
              <a:buNone/>
            </a:pPr>
            <a:r>
              <a:rPr lang="en-IN" dirty="0" smtClean="0">
                <a:solidFill>
                  <a:srgbClr val="FF0000"/>
                </a:solidFill>
              </a:rPr>
              <a:t>(iv) </a:t>
            </a:r>
            <a:r>
              <a:rPr lang="en-IN" b="1" dirty="0" smtClean="0">
                <a:solidFill>
                  <a:srgbClr val="FF0000"/>
                </a:solidFill>
              </a:rPr>
              <a:t>Natural fibres</a:t>
            </a:r>
          </a:p>
          <a:p>
            <a:pPr algn="just"/>
            <a:r>
              <a:rPr lang="en-IN" dirty="0" smtClean="0"/>
              <a:t>Found in paper products, food and yard wastes. </a:t>
            </a:r>
          </a:p>
          <a:p>
            <a:pPr algn="just"/>
            <a:r>
              <a:rPr lang="en-IN" dirty="0" smtClean="0"/>
              <a:t>Includes natural compounds, cellulose and lignin, that are resistant to biodegradation. </a:t>
            </a:r>
          </a:p>
          <a:p>
            <a:pPr algn="just"/>
            <a:r>
              <a:rPr lang="en-IN" dirty="0" smtClean="0"/>
              <a:t>Highly combustible solid waste, having a high proportion of paper and wood products, they are suitable for incineration. </a:t>
            </a:r>
          </a:p>
          <a:p>
            <a:pPr algn="just"/>
            <a:r>
              <a:rPr lang="en-IN" dirty="0" smtClean="0"/>
              <a:t>Calorific values of oven-dried paper products are in the range of 12,000 -18,000 kJ/kg and of wood about 20,000 kJ/kg, i.e., about half that for fuel oil, which is 44,200 kJ/kg.</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buNone/>
            </a:pPr>
            <a:r>
              <a:rPr lang="en-IN" dirty="0" smtClean="0">
                <a:solidFill>
                  <a:srgbClr val="FF0000"/>
                </a:solidFill>
              </a:rPr>
              <a:t>(v) </a:t>
            </a:r>
            <a:r>
              <a:rPr lang="en-IN" b="1" dirty="0" smtClean="0">
                <a:solidFill>
                  <a:srgbClr val="FF0000"/>
                </a:solidFill>
              </a:rPr>
              <a:t>Synthetic organic material (Plastics):</a:t>
            </a:r>
            <a:r>
              <a:rPr lang="en-IN" dirty="0" smtClean="0"/>
              <a:t> 1 – 10% </a:t>
            </a:r>
          </a:p>
          <a:p>
            <a:pPr algn="just"/>
            <a:r>
              <a:rPr lang="en-IN" dirty="0" smtClean="0"/>
              <a:t>Significant component of solid waste in recent years. </a:t>
            </a:r>
          </a:p>
          <a:p>
            <a:pPr algn="just"/>
            <a:r>
              <a:rPr lang="en-IN" dirty="0" smtClean="0"/>
              <a:t>Highly resistant to biodegradation therefore, objectionable and of special concern in SWM. </a:t>
            </a:r>
          </a:p>
          <a:p>
            <a:pPr algn="just"/>
            <a:r>
              <a:rPr lang="en-IN" dirty="0" smtClean="0"/>
              <a:t>Increasing attention being paid to recycling of plastics to reduce the proportion of this waste component at disposal sites. </a:t>
            </a:r>
          </a:p>
          <a:p>
            <a:pPr algn="just"/>
            <a:r>
              <a:rPr lang="en-IN" dirty="0" smtClean="0"/>
              <a:t>Plastics have a high heating value, about 32,000 kJ/kg, suitable for incineration. </a:t>
            </a:r>
          </a:p>
          <a:p>
            <a:pPr algn="just"/>
            <a:r>
              <a:rPr lang="en-IN" dirty="0" smtClean="0"/>
              <a:t>But PVC, when burnt, produces dioxin and acid gas. The acid gas increases corrosion in the combustion system and is responsible for acid rain.</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4" y="214292"/>
            <a:ext cx="8786874" cy="5911873"/>
          </a:xfrm>
        </p:spPr>
        <p:txBody>
          <a:bodyPr/>
          <a:lstStyle/>
          <a:p>
            <a:pPr>
              <a:buNone/>
            </a:pPr>
            <a:r>
              <a:rPr lang="en-IN" dirty="0" smtClean="0">
                <a:solidFill>
                  <a:srgbClr val="FF0000"/>
                </a:solidFill>
              </a:rPr>
              <a:t>(vi) </a:t>
            </a:r>
            <a:r>
              <a:rPr lang="en-IN" b="1" dirty="0" smtClean="0">
                <a:solidFill>
                  <a:srgbClr val="FF0000"/>
                </a:solidFill>
              </a:rPr>
              <a:t>Non-combustibles</a:t>
            </a:r>
          </a:p>
          <a:p>
            <a:pPr algn="just"/>
            <a:r>
              <a:rPr lang="en-IN" dirty="0" smtClean="0"/>
              <a:t>Includes glass, ceramics, metals, dust and ashes, and accounts for 12 – 25% of dry solids. </a:t>
            </a:r>
          </a:p>
          <a:p>
            <a:pPr algn="just">
              <a:buNone/>
            </a:pPr>
            <a:r>
              <a:rPr lang="en-IN" dirty="0" smtClean="0">
                <a:solidFill>
                  <a:srgbClr val="FF0000"/>
                </a:solidFill>
              </a:rPr>
              <a:t>(vii) </a:t>
            </a:r>
            <a:r>
              <a:rPr lang="en-IN" b="1" dirty="0" smtClean="0">
                <a:solidFill>
                  <a:srgbClr val="FF0000"/>
                </a:solidFill>
              </a:rPr>
              <a:t>Heating value </a:t>
            </a:r>
            <a:r>
              <a:rPr lang="en-IN" b="1" dirty="0" smtClean="0"/>
              <a:t>: </a:t>
            </a:r>
            <a:r>
              <a:rPr lang="en-IN" i="1" dirty="0" smtClean="0"/>
              <a:t>Bomb calorimeter test </a:t>
            </a:r>
          </a:p>
          <a:p>
            <a:pPr algn="just">
              <a:buNone/>
            </a:pPr>
            <a:endParaRPr lang="en-IN" dirty="0"/>
          </a:p>
        </p:txBody>
      </p:sp>
      <p:pic>
        <p:nvPicPr>
          <p:cNvPr id="1027" name="Picture 3"/>
          <p:cNvPicPr>
            <a:picLocks noChangeAspect="1" noChangeArrowheads="1"/>
          </p:cNvPicPr>
          <p:nvPr/>
        </p:nvPicPr>
        <p:blipFill>
          <a:blip r:embed="rId2"/>
          <a:srcRect/>
          <a:stretch>
            <a:fillRect/>
          </a:stretch>
        </p:blipFill>
        <p:spPr bwMode="auto">
          <a:xfrm>
            <a:off x="214283" y="2428868"/>
            <a:ext cx="8786873" cy="421484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027"/>
                                        </p:tgtEl>
                                        <p:attrNameLst>
                                          <p:attrName>style.visibility</p:attrName>
                                        </p:attrNameLst>
                                      </p:cBhvr>
                                      <p:to>
                                        <p:strVal val="visible"/>
                                      </p:to>
                                    </p:set>
                                    <p:animEffect transition="in" filter="checkerboard(across)">
                                      <p:cBhvr>
                                        <p:cTn id="2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285721" y="500044"/>
            <a:ext cx="8643998" cy="5929353"/>
          </a:xfrm>
          <a:prstGeom prst="rect">
            <a:avLst/>
          </a:prstGeom>
          <a:noFill/>
          <a:ln w="9525">
            <a:noFill/>
            <a:miter lim="800000"/>
            <a:headEnd/>
            <a:tailEnd/>
          </a:ln>
          <a:effectLst/>
        </p:spPr>
      </p:pic>
      <p:sp>
        <p:nvSpPr>
          <p:cNvPr id="5" name="TextBox 4"/>
          <p:cNvSpPr txBox="1"/>
          <p:nvPr/>
        </p:nvSpPr>
        <p:spPr>
          <a:xfrm>
            <a:off x="214282" y="0"/>
            <a:ext cx="1785950" cy="369332"/>
          </a:xfrm>
          <a:prstGeom prst="rect">
            <a:avLst/>
          </a:prstGeom>
          <a:noFill/>
        </p:spPr>
        <p:txBody>
          <a:bodyPr wrap="square" rtlCol="0">
            <a:spAutoFit/>
          </a:bodyPr>
          <a:lstStyle/>
          <a:p>
            <a:r>
              <a:rPr lang="en-US" b="1" dirty="0" smtClean="0"/>
              <a:t>Table </a:t>
            </a:r>
            <a:r>
              <a:rPr lang="en-US" b="1" dirty="0" err="1" smtClean="0"/>
              <a:t>Contin</a:t>
            </a:r>
            <a:r>
              <a:rPr lang="en-US" b="1" dirty="0" smtClean="0"/>
              <a:t>….</a:t>
            </a:r>
            <a:endParaRPr lang="en-IN"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heckerboard(across)">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285721" y="714358"/>
            <a:ext cx="8072493" cy="4668063"/>
          </a:xfrm>
          <a:prstGeom prst="rect">
            <a:avLst/>
          </a:prstGeom>
          <a:noFill/>
          <a:ln w="9525">
            <a:noFill/>
            <a:miter lim="800000"/>
            <a:headEnd/>
            <a:tailEnd/>
          </a:ln>
          <a:effectLst/>
        </p:spPr>
      </p:pic>
      <p:sp>
        <p:nvSpPr>
          <p:cNvPr id="2" name="Title 1"/>
          <p:cNvSpPr>
            <a:spLocks noGrp="1"/>
          </p:cNvSpPr>
          <p:nvPr>
            <p:ph type="title"/>
          </p:nvPr>
        </p:nvSpPr>
        <p:spPr>
          <a:xfrm>
            <a:off x="142845" y="274638"/>
            <a:ext cx="8543956" cy="296842"/>
          </a:xfrm>
        </p:spPr>
        <p:txBody>
          <a:bodyPr>
            <a:noAutofit/>
          </a:bodyPr>
          <a:lstStyle/>
          <a:p>
            <a:pPr algn="l"/>
            <a:r>
              <a:rPr lang="en-IN" sz="3200" dirty="0" smtClean="0">
                <a:solidFill>
                  <a:srgbClr val="FF0000"/>
                </a:solidFill>
              </a:rPr>
              <a:t>(viii) </a:t>
            </a:r>
            <a:r>
              <a:rPr lang="en-IN" sz="3200" b="1" dirty="0" smtClean="0">
                <a:solidFill>
                  <a:srgbClr val="FF0000"/>
                </a:solidFill>
              </a:rPr>
              <a:t>Ultimate analysis </a:t>
            </a:r>
            <a:endParaRPr lang="en-IN" sz="32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diamond(in)">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14292"/>
            <a:ext cx="8715436" cy="5911873"/>
          </a:xfrm>
        </p:spPr>
        <p:txBody>
          <a:bodyPr/>
          <a:lstStyle/>
          <a:p>
            <a:pPr>
              <a:buNone/>
            </a:pPr>
            <a:r>
              <a:rPr lang="en-IN" dirty="0" smtClean="0">
                <a:solidFill>
                  <a:srgbClr val="FF0000"/>
                </a:solidFill>
              </a:rPr>
              <a:t>(ix) </a:t>
            </a:r>
            <a:r>
              <a:rPr lang="en-IN" b="1" dirty="0" smtClean="0">
                <a:solidFill>
                  <a:srgbClr val="FF0000"/>
                </a:solidFill>
              </a:rPr>
              <a:t>Proximate analysis </a:t>
            </a:r>
            <a:endParaRPr lang="en-IN" dirty="0">
              <a:solidFill>
                <a:srgbClr val="FF0000"/>
              </a:solidFill>
            </a:endParaRPr>
          </a:p>
        </p:txBody>
      </p:sp>
      <p:pic>
        <p:nvPicPr>
          <p:cNvPr id="4098" name="Picture 2"/>
          <p:cNvPicPr>
            <a:picLocks noChangeAspect="1" noChangeArrowheads="1"/>
          </p:cNvPicPr>
          <p:nvPr/>
        </p:nvPicPr>
        <p:blipFill>
          <a:blip r:embed="rId2"/>
          <a:srcRect/>
          <a:stretch>
            <a:fillRect/>
          </a:stretch>
        </p:blipFill>
        <p:spPr bwMode="auto">
          <a:xfrm>
            <a:off x="571472" y="1000108"/>
            <a:ext cx="8143932" cy="500066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box(in)">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85860"/>
            <a:ext cx="8229600" cy="5357850"/>
          </a:xfrm>
        </p:spPr>
        <p:txBody>
          <a:bodyPr>
            <a:normAutofit/>
          </a:bodyPr>
          <a:lstStyle/>
          <a:p>
            <a:pPr algn="just"/>
            <a:r>
              <a:rPr lang="en-IN" dirty="0" smtClean="0"/>
              <a:t>To determine </a:t>
            </a:r>
            <a:r>
              <a:rPr lang="en-IN" b="1" dirty="0" smtClean="0">
                <a:solidFill>
                  <a:srgbClr val="FF0000"/>
                </a:solidFill>
              </a:rPr>
              <a:t>quantity</a:t>
            </a:r>
            <a:r>
              <a:rPr lang="en-IN" dirty="0" smtClean="0"/>
              <a:t> (i.e., the amount of waste generated in the community, both in terms of weight and volume), </a:t>
            </a:r>
            <a:r>
              <a:rPr lang="en-IN" b="1" dirty="0" smtClean="0">
                <a:solidFill>
                  <a:srgbClr val="FF0000"/>
                </a:solidFill>
              </a:rPr>
              <a:t>composition</a:t>
            </a:r>
            <a:r>
              <a:rPr lang="en-IN" dirty="0" smtClean="0"/>
              <a:t> (i.e., the different components of waste stream) and </a:t>
            </a:r>
            <a:r>
              <a:rPr lang="en-IN" b="1" dirty="0" smtClean="0">
                <a:solidFill>
                  <a:srgbClr val="FF0000"/>
                </a:solidFill>
              </a:rPr>
              <a:t>sources</a:t>
            </a:r>
            <a:r>
              <a:rPr lang="en-IN" dirty="0" smtClean="0"/>
              <a:t> of wastes. </a:t>
            </a:r>
          </a:p>
          <a:p>
            <a:pPr algn="just"/>
            <a:r>
              <a:rPr lang="en-IN" dirty="0" smtClean="0"/>
              <a:t>Waste stream assessment is not a one-time activity. It is a continuous and dynamic process, because the characteristics of wastes differ depending on the </a:t>
            </a:r>
            <a:r>
              <a:rPr lang="en-IN" dirty="0" smtClean="0">
                <a:solidFill>
                  <a:srgbClr val="FF0000"/>
                </a:solidFill>
              </a:rPr>
              <a:t>regions, communities, seasons,</a:t>
            </a:r>
            <a:r>
              <a:rPr lang="en-IN" dirty="0" smtClean="0"/>
              <a:t> etc. </a:t>
            </a:r>
            <a:endParaRPr lang="en-IN" dirty="0"/>
          </a:p>
        </p:txBody>
      </p:sp>
      <p:sp>
        <p:nvSpPr>
          <p:cNvPr id="2" name="Title 1"/>
          <p:cNvSpPr>
            <a:spLocks noGrp="1"/>
          </p:cNvSpPr>
          <p:nvPr>
            <p:ph type="title"/>
          </p:nvPr>
        </p:nvSpPr>
        <p:spPr>
          <a:xfrm>
            <a:off x="142845" y="0"/>
            <a:ext cx="9001156" cy="1417638"/>
          </a:xfrm>
        </p:spPr>
        <p:txBody>
          <a:bodyPr>
            <a:normAutofit fontScale="90000"/>
          </a:bodyPr>
          <a:lstStyle/>
          <a:p>
            <a:r>
              <a:rPr lang="en-IN" sz="4200" b="1" dirty="0" smtClean="0">
                <a:solidFill>
                  <a:srgbClr val="FF0000"/>
                </a:solidFill>
              </a:rPr>
              <a:t>WASTE STREAM ASSESSMENT (WSA) (Methods of sampling and characterization)</a:t>
            </a:r>
            <a:endParaRPr lang="en-IN" sz="4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2"/>
            <a:ext cx="8929718" cy="5911873"/>
          </a:xfrm>
        </p:spPr>
        <p:txBody>
          <a:bodyPr/>
          <a:lstStyle/>
          <a:p>
            <a:pPr algn="just">
              <a:buNone/>
            </a:pPr>
            <a:r>
              <a:rPr lang="en-IN" dirty="0" smtClean="0"/>
              <a:t>	The reasons for the analysis of waste composition, characteristics and quantity include the following</a:t>
            </a:r>
          </a:p>
          <a:p>
            <a:pPr marL="571500" indent="-571500" algn="just">
              <a:buAutoNum type="romanLcParenBoth"/>
            </a:pPr>
            <a:r>
              <a:rPr lang="en-IN" dirty="0" smtClean="0"/>
              <a:t>It provides the basic data for the </a:t>
            </a:r>
            <a:r>
              <a:rPr lang="en-IN" dirty="0" smtClean="0">
                <a:solidFill>
                  <a:srgbClr val="FF0000"/>
                </a:solidFill>
              </a:rPr>
              <a:t>planning, designing and operation</a:t>
            </a:r>
            <a:r>
              <a:rPr lang="en-IN" dirty="0" smtClean="0"/>
              <a:t> of the management systems. </a:t>
            </a:r>
          </a:p>
          <a:p>
            <a:pPr marL="571500" indent="-571500" algn="just">
              <a:buAutoNum type="romanLcParenBoth"/>
            </a:pPr>
            <a:r>
              <a:rPr lang="en-IN" dirty="0" smtClean="0"/>
              <a:t>The data helps detect </a:t>
            </a:r>
            <a:r>
              <a:rPr lang="en-IN" dirty="0" smtClean="0">
                <a:solidFill>
                  <a:srgbClr val="FF0000"/>
                </a:solidFill>
              </a:rPr>
              <a:t>changes in composition, characteristics and quantities of wastes</a:t>
            </a:r>
            <a:r>
              <a:rPr lang="en-IN" dirty="0" smtClean="0"/>
              <a:t>, and the rates at which these changes take place, </a:t>
            </a:r>
          </a:p>
          <a:p>
            <a:pPr marL="571500" indent="-571500" algn="just">
              <a:buNone/>
            </a:pPr>
            <a:r>
              <a:rPr lang="en-IN" dirty="0" smtClean="0"/>
              <a:t>			which facilitates effective implementation of management systems.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30"/>
            <a:ext cx="8229600" cy="5840435"/>
          </a:xfrm>
        </p:spPr>
        <p:txBody>
          <a:bodyPr>
            <a:normAutofit/>
          </a:bodyPr>
          <a:lstStyle/>
          <a:p>
            <a:pPr algn="just">
              <a:buNone/>
            </a:pPr>
            <a:r>
              <a:rPr lang="en-IN" dirty="0" smtClean="0"/>
              <a:t>(iii) It quantifies the amount and type of materials suitable for </a:t>
            </a:r>
            <a:r>
              <a:rPr lang="en-IN" dirty="0" smtClean="0">
                <a:solidFill>
                  <a:srgbClr val="FF0000"/>
                </a:solidFill>
              </a:rPr>
              <a:t>processing, recovery and recycling.</a:t>
            </a:r>
            <a:r>
              <a:rPr lang="en-IN" dirty="0" smtClean="0"/>
              <a:t> </a:t>
            </a:r>
          </a:p>
          <a:p>
            <a:pPr algn="just">
              <a:buNone/>
            </a:pPr>
            <a:r>
              <a:rPr lang="en-IN" dirty="0" smtClean="0"/>
              <a:t>(iv) It provides information that helps in </a:t>
            </a:r>
            <a:r>
              <a:rPr lang="en-IN" dirty="0" smtClean="0">
                <a:solidFill>
                  <a:srgbClr val="FF0000"/>
                </a:solidFill>
              </a:rPr>
              <a:t>deciding appropriate technologies and equipment</a:t>
            </a:r>
            <a:r>
              <a:rPr lang="en-IN" dirty="0" smtClean="0"/>
              <a:t>. </a:t>
            </a:r>
          </a:p>
          <a:p>
            <a:pPr algn="just">
              <a:buNone/>
            </a:pPr>
            <a:r>
              <a:rPr lang="en-IN" dirty="0" smtClean="0"/>
              <a:t>(v) The forecast trends </a:t>
            </a:r>
            <a:r>
              <a:rPr lang="en-IN" dirty="0" smtClean="0">
                <a:solidFill>
                  <a:srgbClr val="FF0000"/>
                </a:solidFill>
              </a:rPr>
              <a:t>assist designers and manufacturers</a:t>
            </a:r>
            <a:r>
              <a:rPr lang="en-IN" dirty="0" smtClean="0"/>
              <a:t> in the production of collection vehicles and equipment suitable for future needs.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85728"/>
            <a:ext cx="8786874" cy="6572272"/>
          </a:xfrm>
        </p:spPr>
        <p:txBody>
          <a:bodyPr>
            <a:normAutofit/>
          </a:bodyPr>
          <a:lstStyle/>
          <a:p>
            <a:pPr algn="just"/>
            <a:r>
              <a:rPr lang="en-IN" dirty="0" smtClean="0"/>
              <a:t>WSA are carried out in the absence of reliable basic data in three ways: </a:t>
            </a:r>
          </a:p>
          <a:p>
            <a:pPr marL="571500" indent="-571500" algn="just">
              <a:buAutoNum type="romanLcParenBoth"/>
            </a:pPr>
            <a:r>
              <a:rPr lang="en-IN" dirty="0" smtClean="0"/>
              <a:t>Sorting of wastes, </a:t>
            </a:r>
          </a:p>
          <a:p>
            <a:pPr marL="571500" indent="-571500" algn="just">
              <a:buAutoNum type="romanLcParenBoth"/>
            </a:pPr>
            <a:r>
              <a:rPr lang="en-IN" dirty="0" smtClean="0"/>
              <a:t>Vehicle weighing at disposal sites and </a:t>
            </a:r>
          </a:p>
          <a:p>
            <a:pPr marL="571500" indent="-571500" algn="just">
              <a:buAutoNum type="romanLcParenBoth"/>
            </a:pPr>
            <a:r>
              <a:rPr lang="en-IN" dirty="0" smtClean="0"/>
              <a:t>Visiting institutional and industrial sites to identify wastes being generated and disposal methods. </a:t>
            </a:r>
          </a:p>
          <a:p>
            <a:pPr marL="571500" indent="-571500" algn="just">
              <a:buNone/>
            </a:pPr>
            <a:r>
              <a:rPr lang="en-IN" b="1" dirty="0" smtClean="0">
                <a:solidFill>
                  <a:srgbClr val="FF0000"/>
                </a:solidFill>
              </a:rPr>
              <a:t>(</a:t>
            </a:r>
            <a:r>
              <a:rPr lang="en-IN" b="1" dirty="0" err="1" smtClean="0">
                <a:solidFill>
                  <a:srgbClr val="FF0000"/>
                </a:solidFill>
              </a:rPr>
              <a:t>i</a:t>
            </a:r>
            <a:r>
              <a:rPr lang="en-IN" b="1" dirty="0" smtClean="0">
                <a:solidFill>
                  <a:srgbClr val="FF0000"/>
                </a:solidFill>
              </a:rPr>
              <a:t>) Waste sorting</a:t>
            </a:r>
          </a:p>
          <a:p>
            <a:pPr marL="571500" indent="-571500" algn="just"/>
            <a:r>
              <a:rPr lang="en-IN" dirty="0" smtClean="0"/>
              <a:t>Sorting of wastes at disposal sites for weighing and sampling in order to determine the percentage of each component and the physical and chemical characteristics of wastes.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6"/>
            <a:ext cx="8229600" cy="5697559"/>
          </a:xfrm>
        </p:spPr>
        <p:txBody>
          <a:bodyPr/>
          <a:lstStyle/>
          <a:p>
            <a:pPr algn="just"/>
            <a:r>
              <a:rPr lang="en-IN" dirty="0" smtClean="0"/>
              <a:t>It is carried out manually, and the sample size for analysis is between 100 and 150 kg. </a:t>
            </a:r>
          </a:p>
          <a:p>
            <a:pPr algn="just"/>
            <a:r>
              <a:rPr lang="en-IN" dirty="0" smtClean="0"/>
              <a:t>The implements required for the purpose include </a:t>
            </a:r>
          </a:p>
          <a:p>
            <a:pPr algn="just">
              <a:buNone/>
            </a:pPr>
            <a:r>
              <a:rPr lang="en-IN" dirty="0" smtClean="0"/>
              <a:t>			-   sorting table, </a:t>
            </a:r>
          </a:p>
          <a:p>
            <a:pPr algn="just">
              <a:buNone/>
            </a:pPr>
            <a:r>
              <a:rPr lang="en-IN" dirty="0" smtClean="0"/>
              <a:t>			-   measuring box, </a:t>
            </a:r>
          </a:p>
          <a:p>
            <a:pPr algn="just">
              <a:buNone/>
            </a:pPr>
            <a:r>
              <a:rPr lang="en-IN" dirty="0" smtClean="0"/>
              <a:t>			- bins or boxes to contain sorted materials and </a:t>
            </a:r>
          </a:p>
          <a:p>
            <a:pPr algn="just">
              <a:buNone/>
            </a:pPr>
            <a:r>
              <a:rPr lang="en-IN" dirty="0" smtClean="0"/>
              <a:t>			-   platform weighing machine. </a:t>
            </a:r>
          </a:p>
          <a:p>
            <a:pPr>
              <a:buNone/>
            </a:pP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5840437"/>
          </a:xfrm>
        </p:spPr>
        <p:txBody>
          <a:bodyPr>
            <a:normAutofit/>
          </a:bodyPr>
          <a:lstStyle/>
          <a:p>
            <a:r>
              <a:rPr lang="en-US" dirty="0" smtClean="0"/>
              <a:t>The total quantity of waste collected is thoroughly mixed &amp; then reduced by method of </a:t>
            </a:r>
            <a:r>
              <a:rPr lang="en-US" b="1" dirty="0" smtClean="0">
                <a:solidFill>
                  <a:srgbClr val="FF0000"/>
                </a:solidFill>
              </a:rPr>
              <a:t>quartering</a:t>
            </a:r>
            <a:r>
              <a:rPr lang="en-US" dirty="0" smtClean="0"/>
              <a:t> till a sample of such size that can be handled in the laboratory.</a:t>
            </a:r>
          </a:p>
          <a:p>
            <a:r>
              <a:rPr lang="en-US" dirty="0" smtClean="0"/>
              <a:t>Samples collected for physical and chemical analysis are double bagged in plastic bags, sealed &amp; sent to laboratory for analysis with weight ranging 10 -12 kg.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2"/>
            <a:ext cx="8786874" cy="5911873"/>
          </a:xfrm>
        </p:spPr>
        <p:txBody>
          <a:bodyPr/>
          <a:lstStyle/>
          <a:p>
            <a:pPr>
              <a:buNone/>
            </a:pPr>
            <a:r>
              <a:rPr lang="en-IN" dirty="0" smtClean="0">
                <a:solidFill>
                  <a:srgbClr val="FF0000"/>
                </a:solidFill>
              </a:rPr>
              <a:t>(ii) </a:t>
            </a:r>
            <a:r>
              <a:rPr lang="en-IN" b="1" dirty="0" smtClean="0">
                <a:solidFill>
                  <a:srgbClr val="FF0000"/>
                </a:solidFill>
              </a:rPr>
              <a:t>Vehicle weighing: </a:t>
            </a:r>
          </a:p>
          <a:p>
            <a:pPr algn="just"/>
            <a:r>
              <a:rPr lang="en-IN" dirty="0" smtClean="0"/>
              <a:t>Vehicles are weighed when they enter the disposal sites loaded, and exit the sites empty. </a:t>
            </a:r>
          </a:p>
          <a:p>
            <a:pPr algn="just"/>
            <a:r>
              <a:rPr lang="en-IN" dirty="0" smtClean="0"/>
              <a:t>Weighing is carried out each day of the weighing period in order to determine the average weight. </a:t>
            </a:r>
          </a:p>
          <a:p>
            <a:pPr algn="just"/>
            <a:r>
              <a:rPr lang="en-IN" dirty="0" smtClean="0"/>
              <a:t>The weighing of loaded and unloaded vehicles is accomplished with a weighing scale or weighbridge. </a:t>
            </a:r>
          </a:p>
          <a:p>
            <a:pPr algn="just"/>
            <a:r>
              <a:rPr lang="en-IN" dirty="0" smtClean="0"/>
              <a:t>The quantity of waste measured at disposal sites reflects a disposal factor rather than a generation factor.</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85730"/>
            <a:ext cx="8786874" cy="5840435"/>
          </a:xfrm>
        </p:spPr>
        <p:txBody>
          <a:bodyPr>
            <a:normAutofit/>
          </a:bodyPr>
          <a:lstStyle/>
          <a:p>
            <a:pPr>
              <a:buNone/>
            </a:pPr>
            <a:r>
              <a:rPr lang="en-IN" dirty="0" smtClean="0">
                <a:solidFill>
                  <a:srgbClr val="FF0000"/>
                </a:solidFill>
              </a:rPr>
              <a:t>(iii) </a:t>
            </a:r>
            <a:r>
              <a:rPr lang="en-IN" b="1" dirty="0" smtClean="0">
                <a:solidFill>
                  <a:srgbClr val="FF0000"/>
                </a:solidFill>
              </a:rPr>
              <a:t>Field visits </a:t>
            </a:r>
          </a:p>
          <a:p>
            <a:pPr algn="just"/>
            <a:r>
              <a:rPr lang="en-IN" dirty="0" smtClean="0"/>
              <a:t>Field visits involve visiting the facility, i.e., industry, institutions, etc., viewing the waste handling system and completing a questionnaire with the assistance of the plant manager or senior technical personnel.</a:t>
            </a:r>
          </a:p>
          <a:p>
            <a:pPr algn="just"/>
            <a:r>
              <a:rPr lang="en-IN" dirty="0" smtClean="0"/>
              <a:t>Collection of samples in sealed polythene bags follows for laboratory analysis to identify physical and chemical characteristics. </a:t>
            </a:r>
          </a:p>
          <a:p>
            <a:pPr algn="just"/>
            <a:r>
              <a:rPr lang="en-IN" dirty="0" smtClean="0"/>
              <a:t>Each sample may be in the range of 1.5 to 5 kg.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57432"/>
            <a:ext cx="8229600" cy="3768733"/>
          </a:xfrm>
        </p:spPr>
        <p:txBody>
          <a:bodyPr/>
          <a:lstStyle/>
          <a:p>
            <a:pPr algn="just"/>
            <a:r>
              <a:rPr lang="en-IN" dirty="0" smtClean="0"/>
              <a:t>An effective solid waste management system is necessary to avoid public health disasters, spread of disease by insects and vectors and adverse effect on water and air </a:t>
            </a:r>
            <a:endParaRPr lang="en-IN" dirty="0"/>
          </a:p>
        </p:txBody>
      </p:sp>
      <p:sp>
        <p:nvSpPr>
          <p:cNvPr id="2" name="Title 1"/>
          <p:cNvSpPr>
            <a:spLocks noGrp="1"/>
          </p:cNvSpPr>
          <p:nvPr>
            <p:ph type="title"/>
          </p:nvPr>
        </p:nvSpPr>
        <p:spPr/>
        <p:txBody>
          <a:bodyPr>
            <a:normAutofit fontScale="90000"/>
          </a:bodyPr>
          <a:lstStyle/>
          <a:p>
            <a:r>
              <a:rPr lang="en-IN" dirty="0" smtClean="0">
                <a:solidFill>
                  <a:srgbClr val="FF0000"/>
                </a:solidFill>
              </a:rPr>
              <a:t>PUBLIC HEALTH AND ENVIRONMENTAL EFFECTS </a:t>
            </a:r>
            <a:endParaRPr lang="en-IN"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IN" dirty="0" smtClean="0"/>
              <a:t>The volume of waste increasing rapidly as a result of increasing population and improving economic conditions in various localities. </a:t>
            </a:r>
          </a:p>
          <a:p>
            <a:pPr algn="just"/>
            <a:r>
              <a:rPr lang="en-IN" dirty="0" smtClean="0"/>
              <a:t>This increased volume of wastes is posing serious problems due to insufficient workforce and other constraints in disposing of it properly. </a:t>
            </a:r>
            <a:endParaRPr lang="en-IN" dirty="0"/>
          </a:p>
        </p:txBody>
      </p:sp>
      <p:sp>
        <p:nvSpPr>
          <p:cNvPr id="2" name="Title 1"/>
          <p:cNvSpPr>
            <a:spLocks noGrp="1"/>
          </p:cNvSpPr>
          <p:nvPr>
            <p:ph type="title"/>
          </p:nvPr>
        </p:nvSpPr>
        <p:spPr/>
        <p:txBody>
          <a:bodyPr/>
          <a:lstStyle/>
          <a:p>
            <a:r>
              <a:rPr lang="en-IN" b="1" dirty="0" smtClean="0">
                <a:solidFill>
                  <a:srgbClr val="FF0000"/>
                </a:solidFill>
              </a:rPr>
              <a:t>Public health effect </a:t>
            </a:r>
            <a:endParaRPr lang="en-IN"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14292"/>
            <a:ext cx="8715436" cy="5911873"/>
          </a:xfrm>
        </p:spPr>
        <p:txBody>
          <a:bodyPr>
            <a:normAutofit/>
          </a:bodyPr>
          <a:lstStyle/>
          <a:p>
            <a:pPr marL="571500" indent="-571500" algn="just">
              <a:buAutoNum type="romanLcParenBoth"/>
            </a:pPr>
            <a:r>
              <a:rPr lang="en-IN" b="1" dirty="0" smtClean="0">
                <a:solidFill>
                  <a:srgbClr val="FF0000"/>
                </a:solidFill>
              </a:rPr>
              <a:t>Disease vectors and pathways</a:t>
            </a:r>
          </a:p>
          <a:p>
            <a:pPr marL="571500" indent="-571500" algn="just"/>
            <a:r>
              <a:rPr lang="en-IN" dirty="0" smtClean="0"/>
              <a:t>Wastes dumped indiscriminately provide the food and environment for thriving populations of vermin, which are the agents of various diseases. </a:t>
            </a:r>
          </a:p>
          <a:p>
            <a:pPr marL="571500" indent="-571500" algn="just"/>
            <a:r>
              <a:rPr lang="en-IN" dirty="0" smtClean="0"/>
              <a:t>The pathways of pathogen transmission from wastes to humans are mostly indirect through insects – flies, mosquitoes and roaches and animals – rodents and pigs. </a:t>
            </a:r>
          </a:p>
          <a:p>
            <a:pPr marL="571500" indent="-571500" algn="just"/>
            <a:r>
              <a:rPr lang="en-IN" dirty="0" smtClean="0"/>
              <a:t>Diseases become a public health problem when they are present in the human and animal population of surrounding communities.</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14290"/>
            <a:ext cx="8715436" cy="6429420"/>
          </a:xfrm>
        </p:spPr>
        <p:txBody>
          <a:bodyPr/>
          <a:lstStyle/>
          <a:p>
            <a:pPr>
              <a:buNone/>
            </a:pPr>
            <a:r>
              <a:rPr lang="en-IN" dirty="0" smtClean="0">
                <a:solidFill>
                  <a:srgbClr val="FF0000"/>
                </a:solidFill>
              </a:rPr>
              <a:t>(ii) </a:t>
            </a:r>
            <a:r>
              <a:rPr lang="en-IN" b="1" dirty="0" smtClean="0">
                <a:solidFill>
                  <a:srgbClr val="FF0000"/>
                </a:solidFill>
              </a:rPr>
              <a:t>Flies </a:t>
            </a:r>
          </a:p>
          <a:p>
            <a:r>
              <a:rPr lang="en-IN" dirty="0" smtClean="0"/>
              <a:t>Most common in this category is the housefly, which transmits typhoid, </a:t>
            </a:r>
            <a:r>
              <a:rPr lang="en-IN" dirty="0" err="1" smtClean="0"/>
              <a:t>salmonellosis</a:t>
            </a:r>
            <a:r>
              <a:rPr lang="en-IN" dirty="0" smtClean="0"/>
              <a:t>, gastro-enteritis and dysentery. </a:t>
            </a:r>
          </a:p>
          <a:p>
            <a:pPr algn="just">
              <a:buNone/>
            </a:pPr>
            <a:r>
              <a:rPr lang="en-IN" dirty="0" smtClean="0">
                <a:solidFill>
                  <a:srgbClr val="FF0000"/>
                </a:solidFill>
              </a:rPr>
              <a:t>(iii) </a:t>
            </a:r>
            <a:r>
              <a:rPr lang="en-IN" b="1" dirty="0" smtClean="0">
                <a:solidFill>
                  <a:srgbClr val="FF0000"/>
                </a:solidFill>
              </a:rPr>
              <a:t>Mosquitoes: </a:t>
            </a:r>
          </a:p>
          <a:p>
            <a:pPr algn="just"/>
            <a:r>
              <a:rPr lang="en-IN" dirty="0" smtClean="0"/>
              <a:t>They transmit diseases such as malaria, </a:t>
            </a:r>
            <a:r>
              <a:rPr lang="en-IN" dirty="0" err="1" smtClean="0"/>
              <a:t>filaria</a:t>
            </a:r>
            <a:r>
              <a:rPr lang="en-IN" dirty="0" smtClean="0"/>
              <a:t> and dengue fever. </a:t>
            </a:r>
          </a:p>
          <a:p>
            <a:pPr algn="just"/>
            <a:r>
              <a:rPr lang="en-IN" dirty="0" smtClean="0"/>
              <a:t>They breed in stagnant water, control measures should centre on the elimination of breeding places such as tins, cans, tyres, etc.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14290"/>
            <a:ext cx="8715436" cy="6500858"/>
          </a:xfrm>
        </p:spPr>
        <p:txBody>
          <a:bodyPr>
            <a:normAutofit/>
          </a:bodyPr>
          <a:lstStyle/>
          <a:p>
            <a:pPr algn="just">
              <a:buNone/>
            </a:pPr>
            <a:r>
              <a:rPr lang="en-IN" dirty="0" smtClean="0">
                <a:solidFill>
                  <a:srgbClr val="FF0000"/>
                </a:solidFill>
              </a:rPr>
              <a:t>(iv) </a:t>
            </a:r>
            <a:r>
              <a:rPr lang="en-IN" b="1" dirty="0" smtClean="0">
                <a:solidFill>
                  <a:srgbClr val="FF0000"/>
                </a:solidFill>
              </a:rPr>
              <a:t>Roaches: </a:t>
            </a:r>
          </a:p>
          <a:p>
            <a:pPr algn="just"/>
            <a:r>
              <a:rPr lang="en-IN" dirty="0" smtClean="0"/>
              <a:t>These cause infection by physical contact and can transmit typhoid, cholera and </a:t>
            </a:r>
            <a:r>
              <a:rPr lang="en-IN" dirty="0" err="1" smtClean="0"/>
              <a:t>amoebiasis</a:t>
            </a:r>
            <a:r>
              <a:rPr lang="en-IN" dirty="0" smtClean="0"/>
              <a:t>. </a:t>
            </a:r>
          </a:p>
          <a:p>
            <a:pPr algn="just"/>
            <a:r>
              <a:rPr lang="en-IN" dirty="0" smtClean="0"/>
              <a:t>The problems of roaches are associated with the poor storage of solid waste. </a:t>
            </a:r>
          </a:p>
          <a:p>
            <a:pPr algn="just">
              <a:buNone/>
            </a:pPr>
            <a:r>
              <a:rPr lang="en-IN" dirty="0" smtClean="0">
                <a:solidFill>
                  <a:srgbClr val="FF0000"/>
                </a:solidFill>
              </a:rPr>
              <a:t>(v) </a:t>
            </a:r>
            <a:r>
              <a:rPr lang="en-IN" b="1" dirty="0" smtClean="0">
                <a:solidFill>
                  <a:srgbClr val="FF0000"/>
                </a:solidFill>
              </a:rPr>
              <a:t>Rodents: </a:t>
            </a:r>
            <a:r>
              <a:rPr lang="en-IN" dirty="0" smtClean="0"/>
              <a:t>Rodents (rats) proliferate in uncontrolled deposits of solid wastes, which provide a source of food as well as shelter. </a:t>
            </a:r>
          </a:p>
          <a:p>
            <a:pPr algn="just"/>
            <a:r>
              <a:rPr lang="en-IN" dirty="0" smtClean="0"/>
              <a:t>They are responsible for the spread of diseases such as plague, </a:t>
            </a:r>
            <a:r>
              <a:rPr lang="en-IN" dirty="0" err="1" smtClean="0"/>
              <a:t>murine</a:t>
            </a:r>
            <a:r>
              <a:rPr lang="en-IN" dirty="0" smtClean="0"/>
              <a:t> typhus, </a:t>
            </a:r>
            <a:r>
              <a:rPr lang="en-IN" dirty="0" err="1" smtClean="0"/>
              <a:t>leptospirosis</a:t>
            </a:r>
            <a:r>
              <a:rPr lang="en-IN" dirty="0" smtClean="0"/>
              <a:t>, </a:t>
            </a:r>
            <a:r>
              <a:rPr lang="en-IN" dirty="0" err="1" smtClean="0"/>
              <a:t>histoplasmosis</a:t>
            </a:r>
            <a:r>
              <a:rPr lang="en-IN" dirty="0" smtClean="0"/>
              <a:t>, rat bite fever, </a:t>
            </a:r>
            <a:r>
              <a:rPr lang="en-IN" dirty="0" err="1" smtClean="0"/>
              <a:t>dalmonelosis</a:t>
            </a:r>
            <a:r>
              <a:rPr lang="en-IN" dirty="0" smtClean="0"/>
              <a:t>, trichinosis, etc.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14290"/>
            <a:ext cx="8715436" cy="6500858"/>
          </a:xfrm>
        </p:spPr>
        <p:txBody>
          <a:bodyPr>
            <a:normAutofit/>
          </a:bodyPr>
          <a:lstStyle/>
          <a:p>
            <a:pPr algn="just">
              <a:buNone/>
            </a:pPr>
            <a:r>
              <a:rPr lang="en-IN" dirty="0" smtClean="0">
                <a:solidFill>
                  <a:srgbClr val="FF0000"/>
                </a:solidFill>
              </a:rPr>
              <a:t>(vi) </a:t>
            </a:r>
            <a:r>
              <a:rPr lang="en-IN" b="1" dirty="0" smtClean="0">
                <a:solidFill>
                  <a:srgbClr val="FF0000"/>
                </a:solidFill>
              </a:rPr>
              <a:t>Occupational hazards: </a:t>
            </a:r>
          </a:p>
          <a:p>
            <a:pPr algn="just"/>
            <a:r>
              <a:rPr lang="en-IN" dirty="0" smtClean="0"/>
              <a:t>Workers handling wastes are at risk of accidents related to the nature of material and lack of safety precautions. It includes</a:t>
            </a:r>
          </a:p>
          <a:p>
            <a:r>
              <a:rPr lang="en-IN" dirty="0" smtClean="0"/>
              <a:t>skin and blood infections resulting from direct contact with waste and from infected wounds; </a:t>
            </a:r>
          </a:p>
          <a:p>
            <a:r>
              <a:rPr lang="en-IN" dirty="0" smtClean="0"/>
              <a:t>eye and respiratory infections resulting from exposure to infected dust, especially during landfill operations; </a:t>
            </a:r>
          </a:p>
          <a:p>
            <a:r>
              <a:rPr lang="en-IN" dirty="0" smtClean="0"/>
              <a:t>diseases that result from the bites of animals feeding on the waste; </a:t>
            </a:r>
          </a:p>
          <a:p>
            <a:endParaRPr lang="en-IN" dirty="0" smtClean="0"/>
          </a:p>
          <a:p>
            <a:endParaRPr lang="en-IN" dirty="0" smtClean="0"/>
          </a:p>
          <a:p>
            <a:pPr algn="just"/>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14292"/>
            <a:ext cx="8715436" cy="5911873"/>
          </a:xfrm>
        </p:spPr>
        <p:txBody>
          <a:bodyPr/>
          <a:lstStyle/>
          <a:p>
            <a:r>
              <a:rPr lang="en-IN" dirty="0" smtClean="0"/>
              <a:t>intestinal infections that are transmitted by flies feeding on the waste; </a:t>
            </a:r>
          </a:p>
          <a:p>
            <a:r>
              <a:rPr lang="en-IN" dirty="0" smtClean="0"/>
              <a:t>chronic respiratory diseases, including cancers resulting from exposure to dust and hazardous compounds.</a:t>
            </a:r>
          </a:p>
          <a:p>
            <a:pPr>
              <a:buNone/>
            </a:pPr>
            <a:r>
              <a:rPr lang="en-IN" dirty="0" smtClean="0">
                <a:solidFill>
                  <a:srgbClr val="FF0000"/>
                </a:solidFill>
              </a:rPr>
              <a:t>(vii) </a:t>
            </a:r>
            <a:r>
              <a:rPr lang="en-IN" b="1" dirty="0" smtClean="0">
                <a:solidFill>
                  <a:srgbClr val="FF0000"/>
                </a:solidFill>
              </a:rPr>
              <a:t>Animals: </a:t>
            </a:r>
          </a:p>
          <a:p>
            <a:r>
              <a:rPr lang="en-IN" dirty="0" smtClean="0"/>
              <a:t>Apart from rodents, some animals (e.g., dogs, cats, pigs, etc.) also act as carriers of disease.</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642918"/>
            <a:ext cx="8715436" cy="6215082"/>
          </a:xfrm>
        </p:spPr>
        <p:txBody>
          <a:bodyPr>
            <a:normAutofit/>
          </a:bodyPr>
          <a:lstStyle/>
          <a:p>
            <a:pPr algn="just"/>
            <a:r>
              <a:rPr lang="en-IN" dirty="0" smtClean="0"/>
              <a:t>Inadequate and improper waste management causes adverse environmental effects such as the following:</a:t>
            </a:r>
          </a:p>
          <a:p>
            <a:pPr marL="571500" indent="-571500" algn="just">
              <a:buAutoNum type="romanLcParenBoth"/>
            </a:pPr>
            <a:r>
              <a:rPr lang="en-IN" b="1" dirty="0" smtClean="0">
                <a:solidFill>
                  <a:srgbClr val="FF0000"/>
                </a:solidFill>
              </a:rPr>
              <a:t>Air pollution: </a:t>
            </a:r>
          </a:p>
          <a:p>
            <a:pPr marL="571500" indent="-571500" algn="just"/>
            <a:r>
              <a:rPr lang="en-IN" dirty="0" smtClean="0"/>
              <a:t>Burning of solid wastes in open dumps or in improperly designed incinerators emit pollutants (gaseous and particulate matters).</a:t>
            </a:r>
          </a:p>
          <a:p>
            <a:pPr algn="just"/>
            <a:r>
              <a:rPr lang="en-IN" dirty="0" smtClean="0"/>
              <a:t>Emissions includes particulate matter, sulphur oxides, nitrogen oxides, hydrogen chloride, carbon monoxide, lead and mercury. </a:t>
            </a:r>
          </a:p>
          <a:p>
            <a:pPr algn="just"/>
            <a:r>
              <a:rPr lang="en-IN" dirty="0" smtClean="0"/>
              <a:t>Discharge of arsenic, cadmium and selenium is to be controlled, since they are toxic at relatively low exposure levels.</a:t>
            </a:r>
            <a:endParaRPr lang="en-IN" dirty="0"/>
          </a:p>
        </p:txBody>
      </p:sp>
      <p:sp>
        <p:nvSpPr>
          <p:cNvPr id="2" name="Title 1"/>
          <p:cNvSpPr>
            <a:spLocks noGrp="1"/>
          </p:cNvSpPr>
          <p:nvPr>
            <p:ph type="title"/>
          </p:nvPr>
        </p:nvSpPr>
        <p:spPr>
          <a:xfrm>
            <a:off x="457200" y="0"/>
            <a:ext cx="8229600" cy="857232"/>
          </a:xfrm>
        </p:spPr>
        <p:txBody>
          <a:bodyPr/>
          <a:lstStyle/>
          <a:p>
            <a:r>
              <a:rPr lang="en-IN" b="1" dirty="0" smtClean="0">
                <a:solidFill>
                  <a:srgbClr val="FF0000"/>
                </a:solidFill>
              </a:rPr>
              <a:t>Environmental effect</a:t>
            </a:r>
            <a:endParaRPr lang="en-IN"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14290"/>
            <a:ext cx="8715436" cy="6429420"/>
          </a:xfrm>
        </p:spPr>
        <p:txBody>
          <a:bodyPr>
            <a:normAutofit/>
          </a:bodyPr>
          <a:lstStyle/>
          <a:p>
            <a:pPr>
              <a:buNone/>
            </a:pPr>
            <a:r>
              <a:rPr lang="en-IN" dirty="0" smtClean="0">
                <a:solidFill>
                  <a:srgbClr val="FF0000"/>
                </a:solidFill>
              </a:rPr>
              <a:t>(ii) </a:t>
            </a:r>
            <a:r>
              <a:rPr lang="en-IN" b="1" dirty="0" smtClean="0">
                <a:solidFill>
                  <a:srgbClr val="FF0000"/>
                </a:solidFill>
              </a:rPr>
              <a:t>Water and land pollution: </a:t>
            </a:r>
          </a:p>
          <a:p>
            <a:pPr algn="just"/>
            <a:r>
              <a:rPr lang="en-IN" dirty="0" smtClean="0"/>
              <a:t>Water pollution results from dumping in open areas and storm water drains, and improper design, construction and/or operation of a sanitary landfill.</a:t>
            </a:r>
          </a:p>
          <a:p>
            <a:pPr>
              <a:buNone/>
            </a:pPr>
            <a:r>
              <a:rPr lang="en-IN" dirty="0" smtClean="0"/>
              <a:t>Pollution of groundwater can occur as a result of: </a:t>
            </a:r>
          </a:p>
          <a:p>
            <a:r>
              <a:rPr lang="en-IN" dirty="0" smtClean="0"/>
              <a:t>The flow of groundwater through deposits of solid waste at landfill sites; </a:t>
            </a:r>
          </a:p>
          <a:p>
            <a:r>
              <a:rPr lang="en-IN" dirty="0" smtClean="0"/>
              <a:t>Percolation of rainfall or irrigation waters from solid wastes to the water table; </a:t>
            </a:r>
          </a:p>
          <a:p>
            <a:r>
              <a:rPr lang="en-IN" dirty="0" smtClean="0"/>
              <a:t>Diffusion and collection of gases generated by the decomposition of solid wastes. </a:t>
            </a:r>
          </a:p>
          <a:p>
            <a:pPr algn="just"/>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3" y="214292"/>
            <a:ext cx="8715436" cy="5911873"/>
          </a:xfrm>
        </p:spPr>
        <p:txBody>
          <a:bodyPr>
            <a:normAutofit/>
          </a:bodyPr>
          <a:lstStyle/>
          <a:p>
            <a:pPr>
              <a:buNone/>
            </a:pPr>
            <a:r>
              <a:rPr lang="en-IN" dirty="0" smtClean="0">
                <a:solidFill>
                  <a:srgbClr val="FF0000"/>
                </a:solidFill>
              </a:rPr>
              <a:t>(iii) </a:t>
            </a:r>
            <a:r>
              <a:rPr lang="en-IN" b="1" dirty="0" smtClean="0">
                <a:solidFill>
                  <a:srgbClr val="FF0000"/>
                </a:solidFill>
              </a:rPr>
              <a:t>Visual pollution: </a:t>
            </a:r>
          </a:p>
          <a:p>
            <a:pPr algn="just"/>
            <a:r>
              <a:rPr lang="en-IN" dirty="0" smtClean="0"/>
              <a:t>The aesthetic sensibility is offended by the unsightliness of piles of wastes on the roadside.</a:t>
            </a:r>
          </a:p>
          <a:p>
            <a:pPr algn="just">
              <a:buNone/>
            </a:pPr>
            <a:r>
              <a:rPr lang="en-IN" dirty="0" smtClean="0">
                <a:solidFill>
                  <a:srgbClr val="FF0000"/>
                </a:solidFill>
              </a:rPr>
              <a:t>(iv) </a:t>
            </a:r>
            <a:r>
              <a:rPr lang="en-IN" b="1" dirty="0" smtClean="0">
                <a:solidFill>
                  <a:srgbClr val="FF0000"/>
                </a:solidFill>
              </a:rPr>
              <a:t>Noise pollution: </a:t>
            </a:r>
          </a:p>
          <a:p>
            <a:pPr algn="just"/>
            <a:r>
              <a:rPr lang="en-IN" dirty="0" smtClean="0"/>
              <a:t>Undesirable noise is a nuisance associated with operations at landfills, incinerators, transfer stations and sites used for recycling.</a:t>
            </a:r>
          </a:p>
          <a:p>
            <a:pPr algn="just">
              <a:buNone/>
            </a:pPr>
            <a:r>
              <a:rPr lang="en-IN" dirty="0" smtClean="0">
                <a:solidFill>
                  <a:srgbClr val="FF0000"/>
                </a:solidFill>
              </a:rPr>
              <a:t>(v) </a:t>
            </a:r>
            <a:r>
              <a:rPr lang="en-IN" b="1" dirty="0" smtClean="0">
                <a:solidFill>
                  <a:srgbClr val="FF0000"/>
                </a:solidFill>
              </a:rPr>
              <a:t>Odour pollution: </a:t>
            </a:r>
          </a:p>
          <a:p>
            <a:pPr algn="just"/>
            <a:r>
              <a:rPr lang="en-IN" dirty="0" smtClean="0"/>
              <a:t>Obnoxious odours due to the presence of decaying organic matter are characteristic of open dumps.</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5" y="214290"/>
            <a:ext cx="8858312" cy="6500858"/>
          </a:xfrm>
        </p:spPr>
        <p:txBody>
          <a:bodyPr/>
          <a:lstStyle/>
          <a:p>
            <a:pPr algn="just">
              <a:buNone/>
            </a:pPr>
            <a:r>
              <a:rPr lang="en-IN" dirty="0" smtClean="0">
                <a:solidFill>
                  <a:srgbClr val="FF0000"/>
                </a:solidFill>
              </a:rPr>
              <a:t>(vi) </a:t>
            </a:r>
            <a:r>
              <a:rPr lang="en-IN" b="1" dirty="0" smtClean="0">
                <a:solidFill>
                  <a:srgbClr val="FF0000"/>
                </a:solidFill>
              </a:rPr>
              <a:t>Explosion hazards: </a:t>
            </a:r>
          </a:p>
          <a:p>
            <a:pPr algn="just"/>
            <a:r>
              <a:rPr lang="en-IN" dirty="0" smtClean="0"/>
              <a:t>Landfill gas, which is released during anaerobic decomposition processes, contains a high proportion of methane (35 – 73%). </a:t>
            </a:r>
          </a:p>
          <a:p>
            <a:pPr algn="just"/>
            <a:r>
              <a:rPr lang="en-IN" dirty="0" smtClean="0"/>
              <a:t>It can migrate through the soil over a considerable distance, leaving the buildings in the vicinity of sanitary landfill sites at risk, even after the closure of landfills.</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5090922" y="2000240"/>
            <a:ext cx="3838796" cy="2829316"/>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882243" y="1214423"/>
            <a:ext cx="2829306" cy="500065"/>
          </a:xfrm>
          <a:prstGeom prst="rect">
            <a:avLst/>
          </a:prstGeom>
        </p:spPr>
        <p:txBody>
          <a:bodyPr wrap="square" lIns="0" tIns="0" rIns="0" bIns="0" rtlCol="0">
            <a:noAutofit/>
          </a:bodyPr>
          <a:lstStyle/>
          <a:p>
            <a:pPr marL="12700">
              <a:lnSpc>
                <a:spcPts val="2140"/>
              </a:lnSpc>
              <a:spcBef>
                <a:spcPts val="107"/>
              </a:spcBef>
            </a:pPr>
            <a:r>
              <a:rPr sz="3000" spc="0" baseline="2730" dirty="0" smtClean="0">
                <a:solidFill>
                  <a:srgbClr val="FF0000"/>
                </a:solidFill>
                <a:latin typeface="Calibri"/>
                <a:cs typeface="Calibri"/>
              </a:rPr>
              <a:t>S</a:t>
            </a:r>
            <a:r>
              <a:rPr sz="3000" spc="-19" baseline="2730" dirty="0" smtClean="0">
                <a:solidFill>
                  <a:srgbClr val="FF0000"/>
                </a:solidFill>
                <a:latin typeface="Calibri"/>
                <a:cs typeface="Calibri"/>
              </a:rPr>
              <a:t>t</a:t>
            </a:r>
            <a:r>
              <a:rPr sz="3000" spc="0" baseline="2730" dirty="0" smtClean="0">
                <a:solidFill>
                  <a:srgbClr val="FF0000"/>
                </a:solidFill>
                <a:latin typeface="Calibri"/>
                <a:cs typeface="Calibri"/>
              </a:rPr>
              <a:t>e</a:t>
            </a:r>
            <a:r>
              <a:rPr sz="3000" spc="-9" baseline="2730" dirty="0" smtClean="0">
                <a:solidFill>
                  <a:srgbClr val="FF0000"/>
                </a:solidFill>
                <a:latin typeface="Calibri"/>
                <a:cs typeface="Calibri"/>
              </a:rPr>
              <a:t>p</a:t>
            </a:r>
            <a:r>
              <a:rPr sz="3000" spc="0" baseline="2730" dirty="0" smtClean="0">
                <a:solidFill>
                  <a:srgbClr val="FF0000"/>
                </a:solidFill>
                <a:latin typeface="Calibri"/>
                <a:cs typeface="Calibri"/>
              </a:rPr>
              <a:t>s</a:t>
            </a:r>
            <a:r>
              <a:rPr sz="3000" spc="9" baseline="2730" dirty="0" smtClean="0">
                <a:solidFill>
                  <a:srgbClr val="FF0000"/>
                </a:solidFill>
                <a:latin typeface="Calibri"/>
                <a:cs typeface="Calibri"/>
              </a:rPr>
              <a:t> </a:t>
            </a:r>
            <a:r>
              <a:rPr sz="3000" spc="0" baseline="2730" dirty="0" smtClean="0">
                <a:solidFill>
                  <a:srgbClr val="FF0000"/>
                </a:solidFill>
                <a:latin typeface="Calibri"/>
                <a:cs typeface="Calibri"/>
              </a:rPr>
              <a:t>in</a:t>
            </a:r>
            <a:r>
              <a:rPr sz="3000" spc="-9" baseline="2730" dirty="0" smtClean="0">
                <a:solidFill>
                  <a:srgbClr val="FF0000"/>
                </a:solidFill>
                <a:latin typeface="Calibri"/>
                <a:cs typeface="Calibri"/>
              </a:rPr>
              <a:t> </a:t>
            </a:r>
            <a:r>
              <a:rPr sz="3000" spc="0" baseline="2730" dirty="0" smtClean="0">
                <a:solidFill>
                  <a:srgbClr val="FF0000"/>
                </a:solidFill>
                <a:latin typeface="Calibri"/>
                <a:cs typeface="Calibri"/>
              </a:rPr>
              <a:t>mana</a:t>
            </a:r>
            <a:r>
              <a:rPr sz="3000" spc="-9" baseline="2730" dirty="0" smtClean="0">
                <a:solidFill>
                  <a:srgbClr val="FF0000"/>
                </a:solidFill>
                <a:latin typeface="Calibri"/>
                <a:cs typeface="Calibri"/>
              </a:rPr>
              <a:t>g</a:t>
            </a:r>
            <a:r>
              <a:rPr sz="3000" spc="0" baseline="2730" dirty="0" smtClean="0">
                <a:solidFill>
                  <a:srgbClr val="FF0000"/>
                </a:solidFill>
                <a:latin typeface="Calibri"/>
                <a:cs typeface="Calibri"/>
              </a:rPr>
              <a:t>e</a:t>
            </a:r>
            <a:r>
              <a:rPr sz="3000" spc="-4" baseline="2730" dirty="0" smtClean="0">
                <a:solidFill>
                  <a:srgbClr val="FF0000"/>
                </a:solidFill>
                <a:latin typeface="Calibri"/>
                <a:cs typeface="Calibri"/>
              </a:rPr>
              <a:t>m</a:t>
            </a:r>
            <a:r>
              <a:rPr sz="3000" spc="0" baseline="2730" dirty="0" smtClean="0">
                <a:solidFill>
                  <a:srgbClr val="FF0000"/>
                </a:solidFill>
                <a:latin typeface="Calibri"/>
                <a:cs typeface="Calibri"/>
              </a:rPr>
              <a:t>e</a:t>
            </a:r>
            <a:r>
              <a:rPr sz="3000" spc="-19" baseline="2730" dirty="0" smtClean="0">
                <a:solidFill>
                  <a:srgbClr val="FF0000"/>
                </a:solidFill>
                <a:latin typeface="Calibri"/>
                <a:cs typeface="Calibri"/>
              </a:rPr>
              <a:t>n</a:t>
            </a:r>
            <a:r>
              <a:rPr sz="3000" spc="0" baseline="2730" dirty="0" smtClean="0">
                <a:solidFill>
                  <a:srgbClr val="FF0000"/>
                </a:solidFill>
                <a:latin typeface="Calibri"/>
                <a:cs typeface="Calibri"/>
              </a:rPr>
              <a:t>t of </a:t>
            </a:r>
            <a:r>
              <a:rPr sz="3000" spc="-9" baseline="2730" dirty="0" smtClean="0">
                <a:solidFill>
                  <a:srgbClr val="FF0000"/>
                </a:solidFill>
                <a:latin typeface="Calibri"/>
                <a:cs typeface="Calibri"/>
              </a:rPr>
              <a:t>s</a:t>
            </a:r>
            <a:r>
              <a:rPr sz="3000" spc="0" baseline="2730" dirty="0" smtClean="0">
                <a:solidFill>
                  <a:srgbClr val="FF0000"/>
                </a:solidFill>
                <a:latin typeface="Calibri"/>
                <a:cs typeface="Calibri"/>
              </a:rPr>
              <a:t>ol</a:t>
            </a:r>
            <a:r>
              <a:rPr sz="3000" spc="-9" baseline="2730" dirty="0" smtClean="0">
                <a:solidFill>
                  <a:srgbClr val="FF0000"/>
                </a:solidFill>
                <a:latin typeface="Calibri"/>
                <a:cs typeface="Calibri"/>
              </a:rPr>
              <a:t>i</a:t>
            </a:r>
            <a:r>
              <a:rPr sz="3000" spc="0" baseline="2730" dirty="0" smtClean="0">
                <a:solidFill>
                  <a:srgbClr val="FF0000"/>
                </a:solidFill>
                <a:latin typeface="Calibri"/>
                <a:cs typeface="Calibri"/>
              </a:rPr>
              <a:t>d </a:t>
            </a:r>
            <a:r>
              <a:rPr sz="3000" spc="-29" baseline="2730" dirty="0" smtClean="0">
                <a:solidFill>
                  <a:srgbClr val="FF0000"/>
                </a:solidFill>
                <a:latin typeface="Calibri"/>
                <a:cs typeface="Calibri"/>
              </a:rPr>
              <a:t>w</a:t>
            </a:r>
            <a:r>
              <a:rPr sz="3000" spc="0" baseline="2730" dirty="0" smtClean="0">
                <a:solidFill>
                  <a:srgbClr val="FF0000"/>
                </a:solidFill>
                <a:latin typeface="Calibri"/>
                <a:cs typeface="Calibri"/>
              </a:rPr>
              <a:t>a</a:t>
            </a:r>
            <a:r>
              <a:rPr sz="3000" spc="-29" baseline="2730" dirty="0" smtClean="0">
                <a:solidFill>
                  <a:srgbClr val="FF0000"/>
                </a:solidFill>
                <a:latin typeface="Calibri"/>
                <a:cs typeface="Calibri"/>
              </a:rPr>
              <a:t>s</a:t>
            </a:r>
            <a:r>
              <a:rPr sz="3000" spc="-25" baseline="2730" dirty="0" smtClean="0">
                <a:solidFill>
                  <a:srgbClr val="FF0000"/>
                </a:solidFill>
                <a:latin typeface="Calibri"/>
                <a:cs typeface="Calibri"/>
              </a:rPr>
              <a:t>t</a:t>
            </a:r>
            <a:r>
              <a:rPr sz="3000" spc="0" baseline="2730" dirty="0" smtClean="0">
                <a:solidFill>
                  <a:srgbClr val="FF0000"/>
                </a:solidFill>
                <a:latin typeface="Calibri"/>
                <a:cs typeface="Calibri"/>
              </a:rPr>
              <a:t>e</a:t>
            </a:r>
            <a:endParaRPr sz="2000">
              <a:solidFill>
                <a:srgbClr val="FF0000"/>
              </a:solidFill>
              <a:latin typeface="Calibri"/>
              <a:cs typeface="Calibri"/>
            </a:endParaRPr>
          </a:p>
        </p:txBody>
      </p:sp>
      <p:sp>
        <p:nvSpPr>
          <p:cNvPr id="7" name="object 7"/>
          <p:cNvSpPr txBox="1"/>
          <p:nvPr/>
        </p:nvSpPr>
        <p:spPr>
          <a:xfrm>
            <a:off x="5786446" y="1357298"/>
            <a:ext cx="2368153" cy="279907"/>
          </a:xfrm>
          <a:prstGeom prst="rect">
            <a:avLst/>
          </a:prstGeom>
        </p:spPr>
        <p:txBody>
          <a:bodyPr wrap="square" lIns="0" tIns="0" rIns="0" bIns="0" rtlCol="0">
            <a:noAutofit/>
          </a:bodyPr>
          <a:lstStyle/>
          <a:p>
            <a:pPr marL="12700">
              <a:lnSpc>
                <a:spcPts val="2140"/>
              </a:lnSpc>
              <a:spcBef>
                <a:spcPts val="107"/>
              </a:spcBef>
            </a:pPr>
            <a:r>
              <a:rPr sz="3000" spc="-64" baseline="2730" dirty="0" smtClean="0">
                <a:solidFill>
                  <a:srgbClr val="FF0000"/>
                </a:solidFill>
                <a:latin typeface="Calibri"/>
                <a:cs typeface="Calibri"/>
              </a:rPr>
              <a:t>W</a:t>
            </a:r>
            <a:r>
              <a:rPr sz="3000" spc="0" baseline="2730" dirty="0" smtClean="0">
                <a:solidFill>
                  <a:srgbClr val="FF0000"/>
                </a:solidFill>
                <a:latin typeface="Calibri"/>
                <a:cs typeface="Calibri"/>
              </a:rPr>
              <a:t>a</a:t>
            </a:r>
            <a:r>
              <a:rPr sz="3000" spc="-29" baseline="2730" dirty="0" smtClean="0">
                <a:solidFill>
                  <a:srgbClr val="FF0000"/>
                </a:solidFill>
                <a:latin typeface="Calibri"/>
                <a:cs typeface="Calibri"/>
              </a:rPr>
              <a:t>s</a:t>
            </a:r>
            <a:r>
              <a:rPr sz="3000" spc="-25" baseline="2730" dirty="0" smtClean="0">
                <a:solidFill>
                  <a:srgbClr val="FF0000"/>
                </a:solidFill>
                <a:latin typeface="Calibri"/>
                <a:cs typeface="Calibri"/>
              </a:rPr>
              <a:t>t</a:t>
            </a:r>
            <a:r>
              <a:rPr sz="3000" spc="0" baseline="2730" dirty="0" smtClean="0">
                <a:solidFill>
                  <a:srgbClr val="FF0000"/>
                </a:solidFill>
                <a:latin typeface="Calibri"/>
                <a:cs typeface="Calibri"/>
              </a:rPr>
              <a:t>e mana</a:t>
            </a:r>
            <a:r>
              <a:rPr sz="3000" spc="-9" baseline="2730" dirty="0" smtClean="0">
                <a:solidFill>
                  <a:srgbClr val="FF0000"/>
                </a:solidFill>
                <a:latin typeface="Calibri"/>
                <a:cs typeface="Calibri"/>
              </a:rPr>
              <a:t>g</a:t>
            </a:r>
            <a:r>
              <a:rPr sz="3000" spc="0" baseline="2730" dirty="0" smtClean="0">
                <a:solidFill>
                  <a:srgbClr val="FF0000"/>
                </a:solidFill>
                <a:latin typeface="Calibri"/>
                <a:cs typeface="Calibri"/>
              </a:rPr>
              <a:t>e</a:t>
            </a:r>
            <a:r>
              <a:rPr sz="3000" spc="-4" baseline="2730" dirty="0" smtClean="0">
                <a:solidFill>
                  <a:srgbClr val="FF0000"/>
                </a:solidFill>
                <a:latin typeface="Calibri"/>
                <a:cs typeface="Calibri"/>
              </a:rPr>
              <a:t>m</a:t>
            </a:r>
            <a:r>
              <a:rPr sz="3000" spc="0" baseline="2730" dirty="0" smtClean="0">
                <a:solidFill>
                  <a:srgbClr val="FF0000"/>
                </a:solidFill>
                <a:latin typeface="Calibri"/>
                <a:cs typeface="Calibri"/>
              </a:rPr>
              <a:t>e</a:t>
            </a:r>
            <a:r>
              <a:rPr sz="3000" spc="-19" baseline="2730" dirty="0" smtClean="0">
                <a:solidFill>
                  <a:srgbClr val="FF0000"/>
                </a:solidFill>
                <a:latin typeface="Calibri"/>
                <a:cs typeface="Calibri"/>
              </a:rPr>
              <a:t>n</a:t>
            </a:r>
            <a:r>
              <a:rPr sz="3000" spc="0" baseline="2730" dirty="0" smtClean="0">
                <a:solidFill>
                  <a:srgbClr val="FF0000"/>
                </a:solidFill>
                <a:latin typeface="Calibri"/>
                <a:cs typeface="Calibri"/>
              </a:rPr>
              <a:t>t </a:t>
            </a:r>
            <a:r>
              <a:rPr sz="3000" spc="4" baseline="2730" dirty="0" smtClean="0">
                <a:solidFill>
                  <a:srgbClr val="FF0000"/>
                </a:solidFill>
                <a:latin typeface="Calibri"/>
                <a:cs typeface="Calibri"/>
              </a:rPr>
              <a:t>h</a:t>
            </a:r>
            <a:r>
              <a:rPr sz="3000" spc="0" baseline="2730" dirty="0" smtClean="0">
                <a:solidFill>
                  <a:srgbClr val="FF0000"/>
                </a:solidFill>
                <a:latin typeface="Calibri"/>
                <a:cs typeface="Calibri"/>
              </a:rPr>
              <a:t>i</a:t>
            </a:r>
            <a:r>
              <a:rPr sz="3000" spc="-4" baseline="2730" dirty="0" smtClean="0">
                <a:solidFill>
                  <a:srgbClr val="FF0000"/>
                </a:solidFill>
                <a:latin typeface="Calibri"/>
                <a:cs typeface="Calibri"/>
              </a:rPr>
              <a:t>e</a:t>
            </a:r>
            <a:r>
              <a:rPr sz="3000" spc="-39" baseline="2730" dirty="0" smtClean="0">
                <a:solidFill>
                  <a:srgbClr val="FF0000"/>
                </a:solidFill>
                <a:latin typeface="Calibri"/>
                <a:cs typeface="Calibri"/>
              </a:rPr>
              <a:t>r</a:t>
            </a:r>
            <a:r>
              <a:rPr sz="3000" spc="0" baseline="2730" dirty="0" smtClean="0">
                <a:solidFill>
                  <a:srgbClr val="FF0000"/>
                </a:solidFill>
                <a:latin typeface="Calibri"/>
                <a:cs typeface="Calibri"/>
              </a:rPr>
              <a:t>a</a:t>
            </a:r>
            <a:r>
              <a:rPr sz="3000" spc="-25" baseline="2730" dirty="0" smtClean="0">
                <a:solidFill>
                  <a:srgbClr val="FF0000"/>
                </a:solidFill>
                <a:latin typeface="Calibri"/>
                <a:cs typeface="Calibri"/>
              </a:rPr>
              <a:t>r</a:t>
            </a:r>
            <a:r>
              <a:rPr sz="3000" spc="0" baseline="2730" dirty="0" smtClean="0">
                <a:solidFill>
                  <a:srgbClr val="FF0000"/>
                </a:solidFill>
                <a:latin typeface="Calibri"/>
                <a:cs typeface="Calibri"/>
              </a:rPr>
              <a:t>c</a:t>
            </a:r>
            <a:r>
              <a:rPr sz="3000" spc="-29" baseline="2730" dirty="0" smtClean="0">
                <a:solidFill>
                  <a:srgbClr val="FF0000"/>
                </a:solidFill>
                <a:latin typeface="Calibri"/>
                <a:cs typeface="Calibri"/>
              </a:rPr>
              <a:t>h</a:t>
            </a:r>
            <a:r>
              <a:rPr sz="3000" spc="0" baseline="2730" dirty="0" smtClean="0">
                <a:solidFill>
                  <a:srgbClr val="FF0000"/>
                </a:solidFill>
                <a:latin typeface="Calibri"/>
                <a:cs typeface="Calibri"/>
              </a:rPr>
              <a:t>y</a:t>
            </a:r>
            <a:endParaRPr sz="2000">
              <a:solidFill>
                <a:srgbClr val="FF0000"/>
              </a:solidFill>
              <a:latin typeface="Calibri"/>
              <a:cs typeface="Calibri"/>
            </a:endParaRPr>
          </a:p>
        </p:txBody>
      </p:sp>
      <p:sp>
        <p:nvSpPr>
          <p:cNvPr id="4" name="object 4"/>
          <p:cNvSpPr txBox="1"/>
          <p:nvPr/>
        </p:nvSpPr>
        <p:spPr>
          <a:xfrm>
            <a:off x="3313380" y="1396746"/>
            <a:ext cx="93446" cy="152400"/>
          </a:xfrm>
          <a:prstGeom prst="rect">
            <a:avLst/>
          </a:prstGeom>
        </p:spPr>
        <p:txBody>
          <a:bodyPr wrap="square" lIns="0" tIns="0" rIns="0" bIns="0" rtlCol="0">
            <a:noAutofit/>
          </a:bodyPr>
          <a:lstStyle/>
          <a:p>
            <a:pPr marL="25400">
              <a:lnSpc>
                <a:spcPts val="1000"/>
              </a:lnSpc>
            </a:pPr>
            <a:endParaRPr sz="1000"/>
          </a:p>
        </p:txBody>
      </p:sp>
      <p:sp>
        <p:nvSpPr>
          <p:cNvPr id="3" name="object 3"/>
          <p:cNvSpPr txBox="1"/>
          <p:nvPr/>
        </p:nvSpPr>
        <p:spPr>
          <a:xfrm>
            <a:off x="3777536" y="1396746"/>
            <a:ext cx="94262" cy="152400"/>
          </a:xfrm>
          <a:prstGeom prst="rect">
            <a:avLst/>
          </a:prstGeom>
        </p:spPr>
        <p:txBody>
          <a:bodyPr wrap="square" lIns="0" tIns="0" rIns="0" bIns="0" rtlCol="0">
            <a:noAutofit/>
          </a:bodyPr>
          <a:lstStyle/>
          <a:p>
            <a:pPr marL="25400">
              <a:lnSpc>
                <a:spcPts val="1000"/>
              </a:lnSpc>
            </a:pPr>
            <a:endParaRPr sz="1000"/>
          </a:p>
        </p:txBody>
      </p:sp>
      <p:sp>
        <p:nvSpPr>
          <p:cNvPr id="2" name="object 2"/>
          <p:cNvSpPr txBox="1"/>
          <p:nvPr/>
        </p:nvSpPr>
        <p:spPr>
          <a:xfrm>
            <a:off x="4707803" y="1396746"/>
            <a:ext cx="93940" cy="152400"/>
          </a:xfrm>
          <a:prstGeom prst="rect">
            <a:avLst/>
          </a:prstGeom>
        </p:spPr>
        <p:txBody>
          <a:bodyPr wrap="square" lIns="0" tIns="0" rIns="0" bIns="0" rtlCol="0">
            <a:noAutofit/>
          </a:bodyPr>
          <a:lstStyle/>
          <a:p>
            <a:pPr marL="25400">
              <a:lnSpc>
                <a:spcPts val="1000"/>
              </a:lnSpc>
            </a:pPr>
            <a:endParaRPr sz="1000"/>
          </a:p>
        </p:txBody>
      </p:sp>
      <p:pic>
        <p:nvPicPr>
          <p:cNvPr id="1026" name="Picture 2"/>
          <p:cNvPicPr>
            <a:picLocks noChangeAspect="1" noChangeArrowheads="1"/>
          </p:cNvPicPr>
          <p:nvPr/>
        </p:nvPicPr>
        <p:blipFill>
          <a:blip r:embed="rId3"/>
          <a:srcRect/>
          <a:stretch>
            <a:fillRect/>
          </a:stretch>
        </p:blipFill>
        <p:spPr bwMode="auto">
          <a:xfrm>
            <a:off x="285720" y="1857364"/>
            <a:ext cx="4714908" cy="3040063"/>
          </a:xfrm>
          <a:prstGeom prst="rect">
            <a:avLst/>
          </a:prstGeom>
          <a:noFill/>
          <a:ln w="9525">
            <a:noFill/>
            <a:miter lim="800000"/>
            <a:headEnd/>
            <a:tailEnd/>
          </a:ln>
          <a:effectLst/>
        </p:spPr>
      </p:pic>
      <p:sp>
        <p:nvSpPr>
          <p:cNvPr id="15" name="TextBox 14"/>
          <p:cNvSpPr txBox="1"/>
          <p:nvPr/>
        </p:nvSpPr>
        <p:spPr>
          <a:xfrm>
            <a:off x="642910" y="214290"/>
            <a:ext cx="7786742" cy="707886"/>
          </a:xfrm>
          <a:prstGeom prst="rect">
            <a:avLst/>
          </a:prstGeom>
          <a:noFill/>
        </p:spPr>
        <p:txBody>
          <a:bodyPr wrap="square" rtlCol="0">
            <a:spAutoFit/>
          </a:bodyPr>
          <a:lstStyle/>
          <a:p>
            <a:pPr algn="ctr"/>
            <a:r>
              <a:rPr lang="en-US" sz="4000" b="1" dirty="0" smtClean="0">
                <a:solidFill>
                  <a:srgbClr val="FF0000"/>
                </a:solidFill>
              </a:rPr>
              <a:t>SOLID WASTE MANAGEMENT</a:t>
            </a:r>
            <a:endParaRPr lang="en-IN" sz="4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box(in)">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7" grpId="0"/>
      <p:bldP spid="1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0"/>
          <p:cNvSpPr txBox="1">
            <a:spLocks noGrp="1"/>
          </p:cNvSpPr>
          <p:nvPr>
            <p:ph idx="1"/>
          </p:nvPr>
        </p:nvSpPr>
        <p:spPr>
          <a:prstGeom prst="rect">
            <a:avLst/>
          </a:prstGeom>
        </p:spPr>
        <p:txBody>
          <a:bodyPr wrap="square" lIns="0" tIns="0" rIns="0" bIns="0" rtlCol="0">
            <a:noAutofit/>
          </a:bodyPr>
          <a:lstStyle/>
          <a:p>
            <a:pPr marL="12700" marR="44356">
              <a:lnSpc>
                <a:spcPct val="101725"/>
              </a:lnSpc>
              <a:spcBef>
                <a:spcPts val="931"/>
              </a:spcBef>
            </a:pPr>
            <a:r>
              <a:rPr lang="en-US" spc="0" dirty="0" smtClean="0">
                <a:solidFill>
                  <a:srgbClr val="FF0000"/>
                </a:solidFill>
                <a:latin typeface="Calibri"/>
                <a:cs typeface="Calibri"/>
              </a:rPr>
              <a:t>Generation</a:t>
            </a:r>
          </a:p>
          <a:p>
            <a:pPr marL="12700" marR="44356">
              <a:lnSpc>
                <a:spcPct val="101725"/>
              </a:lnSpc>
              <a:spcBef>
                <a:spcPts val="931"/>
              </a:spcBef>
            </a:pPr>
            <a:r>
              <a:rPr spc="0" smtClean="0">
                <a:solidFill>
                  <a:srgbClr val="FF0000"/>
                </a:solidFill>
                <a:latin typeface="Calibri"/>
                <a:cs typeface="Calibri"/>
              </a:rPr>
              <a:t>Collection</a:t>
            </a:r>
            <a:endParaRPr>
              <a:solidFill>
                <a:srgbClr val="FF0000"/>
              </a:solidFill>
              <a:latin typeface="Calibri"/>
              <a:cs typeface="Calibri"/>
            </a:endParaRPr>
          </a:p>
          <a:p>
            <a:pPr marL="213817">
              <a:lnSpc>
                <a:spcPct val="101725"/>
              </a:lnSpc>
              <a:spcBef>
                <a:spcPts val="95"/>
              </a:spcBef>
              <a:buNone/>
            </a:pPr>
            <a:r>
              <a:rPr lang="en-US" spc="52" dirty="0" smtClean="0">
                <a:solidFill>
                  <a:srgbClr val="99CA38"/>
                </a:solidFill>
                <a:latin typeface="Arial"/>
                <a:cs typeface="Arial"/>
              </a:rPr>
              <a:t>		- </a:t>
            </a:r>
            <a:r>
              <a:rPr spc="0" smtClean="0">
                <a:solidFill>
                  <a:srgbClr val="404040"/>
                </a:solidFill>
                <a:latin typeface="Calibri"/>
                <a:cs typeface="Calibri"/>
              </a:rPr>
              <a:t>On-si</a:t>
            </a:r>
            <a:r>
              <a:rPr spc="-25" smtClean="0">
                <a:solidFill>
                  <a:srgbClr val="404040"/>
                </a:solidFill>
                <a:latin typeface="Calibri"/>
                <a:cs typeface="Calibri"/>
              </a:rPr>
              <a:t>t</a:t>
            </a:r>
            <a:r>
              <a:rPr spc="0" smtClean="0">
                <a:solidFill>
                  <a:srgbClr val="404040"/>
                </a:solidFill>
                <a:latin typeface="Calibri"/>
                <a:cs typeface="Calibri"/>
              </a:rPr>
              <a:t>e</a:t>
            </a:r>
            <a:r>
              <a:rPr spc="-49" smtClean="0">
                <a:solidFill>
                  <a:srgbClr val="404040"/>
                </a:solidFill>
                <a:latin typeface="Calibri"/>
                <a:cs typeface="Calibri"/>
              </a:rPr>
              <a:t> </a:t>
            </a:r>
            <a:r>
              <a:rPr spc="0" dirty="0" smtClean="0">
                <a:solidFill>
                  <a:srgbClr val="404040"/>
                </a:solidFill>
                <a:latin typeface="Calibri"/>
                <a:cs typeface="Calibri"/>
              </a:rPr>
              <a:t>handling</a:t>
            </a:r>
            <a:r>
              <a:rPr spc="-87" dirty="0" smtClean="0">
                <a:solidFill>
                  <a:srgbClr val="404040"/>
                </a:solidFill>
                <a:latin typeface="Calibri"/>
                <a:cs typeface="Calibri"/>
              </a:rPr>
              <a:t> </a:t>
            </a:r>
            <a:r>
              <a:rPr spc="0" dirty="0" smtClean="0">
                <a:solidFill>
                  <a:srgbClr val="404040"/>
                </a:solidFill>
                <a:latin typeface="Calibri"/>
                <a:cs typeface="Calibri"/>
              </a:rPr>
              <a:t>and</a:t>
            </a:r>
            <a:r>
              <a:rPr spc="-43" dirty="0" smtClean="0">
                <a:solidFill>
                  <a:srgbClr val="404040"/>
                </a:solidFill>
                <a:latin typeface="Calibri"/>
                <a:cs typeface="Calibri"/>
              </a:rPr>
              <a:t> </a:t>
            </a:r>
            <a:r>
              <a:rPr spc="-19" dirty="0" smtClean="0">
                <a:solidFill>
                  <a:srgbClr val="404040"/>
                </a:solidFill>
                <a:latin typeface="Calibri"/>
                <a:cs typeface="Calibri"/>
              </a:rPr>
              <a:t>s</a:t>
            </a:r>
            <a:r>
              <a:rPr spc="-29" dirty="0" smtClean="0">
                <a:solidFill>
                  <a:srgbClr val="404040"/>
                </a:solidFill>
                <a:latin typeface="Calibri"/>
                <a:cs typeface="Calibri"/>
              </a:rPr>
              <a:t>t</a:t>
            </a:r>
            <a:r>
              <a:rPr spc="4" dirty="0" smtClean="0">
                <a:solidFill>
                  <a:srgbClr val="404040"/>
                </a:solidFill>
                <a:latin typeface="Calibri"/>
                <a:cs typeface="Calibri"/>
              </a:rPr>
              <a:t>o</a:t>
            </a:r>
            <a:r>
              <a:rPr spc="-44" dirty="0" smtClean="0">
                <a:solidFill>
                  <a:srgbClr val="404040"/>
                </a:solidFill>
                <a:latin typeface="Calibri"/>
                <a:cs typeface="Calibri"/>
              </a:rPr>
              <a:t>r</a:t>
            </a:r>
            <a:r>
              <a:rPr spc="0" dirty="0" smtClean="0">
                <a:solidFill>
                  <a:srgbClr val="404040"/>
                </a:solidFill>
                <a:latin typeface="Calibri"/>
                <a:cs typeface="Calibri"/>
              </a:rPr>
              <a:t>a</a:t>
            </a:r>
            <a:r>
              <a:rPr spc="-19" dirty="0" smtClean="0">
                <a:solidFill>
                  <a:srgbClr val="404040"/>
                </a:solidFill>
                <a:latin typeface="Calibri"/>
                <a:cs typeface="Calibri"/>
              </a:rPr>
              <a:t>g</a:t>
            </a:r>
            <a:r>
              <a:rPr spc="0" dirty="0" smtClean="0">
                <a:solidFill>
                  <a:srgbClr val="404040"/>
                </a:solidFill>
                <a:latin typeface="Calibri"/>
                <a:cs typeface="Calibri"/>
              </a:rPr>
              <a:t>e</a:t>
            </a:r>
            <a:endParaRPr>
              <a:latin typeface="Calibri"/>
              <a:cs typeface="Calibri"/>
            </a:endParaRPr>
          </a:p>
          <a:p>
            <a:pPr marL="12700" marR="44356">
              <a:lnSpc>
                <a:spcPct val="101725"/>
              </a:lnSpc>
              <a:spcBef>
                <a:spcPts val="1264"/>
              </a:spcBef>
            </a:pPr>
            <a:r>
              <a:rPr spc="0" smtClean="0">
                <a:solidFill>
                  <a:srgbClr val="FF0000"/>
                </a:solidFill>
                <a:latin typeface="Calibri"/>
                <a:cs typeface="Calibri"/>
              </a:rPr>
              <a:t>H</a:t>
            </a:r>
            <a:r>
              <a:rPr spc="4" smtClean="0">
                <a:solidFill>
                  <a:srgbClr val="FF0000"/>
                </a:solidFill>
                <a:latin typeface="Calibri"/>
                <a:cs typeface="Calibri"/>
              </a:rPr>
              <a:t>a</a:t>
            </a:r>
            <a:r>
              <a:rPr spc="0" smtClean="0">
                <a:solidFill>
                  <a:srgbClr val="FF0000"/>
                </a:solidFill>
                <a:latin typeface="Calibri"/>
                <a:cs typeface="Calibri"/>
              </a:rPr>
              <a:t>ndling </a:t>
            </a:r>
            <a:r>
              <a:rPr spc="0" dirty="0" smtClean="0">
                <a:solidFill>
                  <a:srgbClr val="FF0000"/>
                </a:solidFill>
                <a:latin typeface="Calibri"/>
                <a:cs typeface="Calibri"/>
              </a:rPr>
              <a:t>and </a:t>
            </a:r>
            <a:r>
              <a:rPr spc="-4" dirty="0" smtClean="0">
                <a:solidFill>
                  <a:srgbClr val="FF0000"/>
                </a:solidFill>
                <a:latin typeface="Calibri"/>
                <a:cs typeface="Calibri"/>
              </a:rPr>
              <a:t>s</a:t>
            </a:r>
            <a:r>
              <a:rPr spc="0" dirty="0" smtClean="0">
                <a:solidFill>
                  <a:srgbClr val="FF0000"/>
                </a:solidFill>
                <a:latin typeface="Calibri"/>
                <a:cs typeface="Calibri"/>
              </a:rPr>
              <a:t>ep</a:t>
            </a:r>
            <a:r>
              <a:rPr spc="4" dirty="0" smtClean="0">
                <a:solidFill>
                  <a:srgbClr val="FF0000"/>
                </a:solidFill>
                <a:latin typeface="Calibri"/>
                <a:cs typeface="Calibri"/>
              </a:rPr>
              <a:t>a</a:t>
            </a:r>
            <a:r>
              <a:rPr spc="-44" dirty="0" smtClean="0">
                <a:solidFill>
                  <a:srgbClr val="FF0000"/>
                </a:solidFill>
                <a:latin typeface="Calibri"/>
                <a:cs typeface="Calibri"/>
              </a:rPr>
              <a:t>r</a:t>
            </a:r>
            <a:r>
              <a:rPr spc="-19" dirty="0" smtClean="0">
                <a:solidFill>
                  <a:srgbClr val="FF0000"/>
                </a:solidFill>
                <a:latin typeface="Calibri"/>
                <a:cs typeface="Calibri"/>
              </a:rPr>
              <a:t>a</a:t>
            </a:r>
            <a:r>
              <a:rPr spc="0" dirty="0" smtClean="0">
                <a:solidFill>
                  <a:srgbClr val="FF0000"/>
                </a:solidFill>
                <a:latin typeface="Calibri"/>
                <a:cs typeface="Calibri"/>
              </a:rPr>
              <a:t>tion</a:t>
            </a:r>
            <a:endParaRPr>
              <a:solidFill>
                <a:srgbClr val="FF0000"/>
              </a:solidFill>
              <a:latin typeface="Calibri"/>
              <a:cs typeface="Calibri"/>
            </a:endParaRPr>
          </a:p>
          <a:p>
            <a:pPr marL="12700" marR="44356">
              <a:lnSpc>
                <a:spcPct val="101725"/>
              </a:lnSpc>
              <a:spcBef>
                <a:spcPts val="1054"/>
              </a:spcBef>
            </a:pPr>
            <a:r>
              <a:rPr spc="-150" smtClean="0">
                <a:solidFill>
                  <a:srgbClr val="FF0000"/>
                </a:solidFill>
                <a:latin typeface="Calibri"/>
                <a:cs typeface="Calibri"/>
              </a:rPr>
              <a:t>T</a:t>
            </a:r>
            <a:r>
              <a:rPr spc="-44" smtClean="0">
                <a:solidFill>
                  <a:srgbClr val="FF0000"/>
                </a:solidFill>
                <a:latin typeface="Calibri"/>
                <a:cs typeface="Calibri"/>
              </a:rPr>
              <a:t>r</a:t>
            </a:r>
            <a:r>
              <a:rPr spc="0" smtClean="0">
                <a:solidFill>
                  <a:srgbClr val="FF0000"/>
                </a:solidFill>
                <a:latin typeface="Calibri"/>
                <a:cs typeface="Calibri"/>
              </a:rPr>
              <a:t>an</a:t>
            </a:r>
            <a:r>
              <a:rPr spc="-29" smtClean="0">
                <a:solidFill>
                  <a:srgbClr val="FF0000"/>
                </a:solidFill>
                <a:latin typeface="Calibri"/>
                <a:cs typeface="Calibri"/>
              </a:rPr>
              <a:t>s</a:t>
            </a:r>
            <a:r>
              <a:rPr spc="-59" smtClean="0">
                <a:solidFill>
                  <a:srgbClr val="FF0000"/>
                </a:solidFill>
                <a:latin typeface="Calibri"/>
                <a:cs typeface="Calibri"/>
              </a:rPr>
              <a:t>f</a:t>
            </a:r>
            <a:r>
              <a:rPr spc="0" smtClean="0">
                <a:solidFill>
                  <a:srgbClr val="FF0000"/>
                </a:solidFill>
                <a:latin typeface="Calibri"/>
                <a:cs typeface="Calibri"/>
              </a:rPr>
              <a:t>er</a:t>
            </a:r>
            <a:r>
              <a:rPr spc="14" smtClean="0">
                <a:solidFill>
                  <a:srgbClr val="FF0000"/>
                </a:solidFill>
                <a:latin typeface="Calibri"/>
                <a:cs typeface="Calibri"/>
              </a:rPr>
              <a:t> </a:t>
            </a:r>
            <a:r>
              <a:rPr spc="0" dirty="0" smtClean="0">
                <a:solidFill>
                  <a:srgbClr val="FF0000"/>
                </a:solidFill>
                <a:latin typeface="Calibri"/>
                <a:cs typeface="Calibri"/>
              </a:rPr>
              <a:t>and t</a:t>
            </a:r>
            <a:r>
              <a:rPr spc="-50" dirty="0" smtClean="0">
                <a:solidFill>
                  <a:srgbClr val="FF0000"/>
                </a:solidFill>
                <a:latin typeface="Calibri"/>
                <a:cs typeface="Calibri"/>
              </a:rPr>
              <a:t>r</a:t>
            </a:r>
            <a:r>
              <a:rPr spc="0" dirty="0" smtClean="0">
                <a:solidFill>
                  <a:srgbClr val="FF0000"/>
                </a:solidFill>
                <a:latin typeface="Calibri"/>
                <a:cs typeface="Calibri"/>
              </a:rPr>
              <a:t>ansp</a:t>
            </a:r>
            <a:r>
              <a:rPr spc="-14" dirty="0" smtClean="0">
                <a:solidFill>
                  <a:srgbClr val="FF0000"/>
                </a:solidFill>
                <a:latin typeface="Calibri"/>
                <a:cs typeface="Calibri"/>
              </a:rPr>
              <a:t>o</a:t>
            </a:r>
            <a:r>
              <a:rPr spc="0" dirty="0" smtClean="0">
                <a:solidFill>
                  <a:srgbClr val="FF0000"/>
                </a:solidFill>
                <a:latin typeface="Calibri"/>
                <a:cs typeface="Calibri"/>
              </a:rPr>
              <a:t>rt</a:t>
            </a:r>
            <a:endParaRPr>
              <a:solidFill>
                <a:srgbClr val="FF0000"/>
              </a:solidFill>
              <a:latin typeface="Calibri"/>
              <a:cs typeface="Calibri"/>
            </a:endParaRPr>
          </a:p>
          <a:p>
            <a:pPr marL="12700" marR="44356">
              <a:lnSpc>
                <a:spcPct val="101725"/>
              </a:lnSpc>
              <a:spcBef>
                <a:spcPts val="1069"/>
              </a:spcBef>
            </a:pPr>
            <a:r>
              <a:rPr spc="-150" smtClean="0">
                <a:solidFill>
                  <a:srgbClr val="FF0000"/>
                </a:solidFill>
                <a:latin typeface="Calibri"/>
                <a:cs typeface="Calibri"/>
              </a:rPr>
              <a:t>T</a:t>
            </a:r>
            <a:r>
              <a:rPr spc="-34" smtClean="0">
                <a:solidFill>
                  <a:srgbClr val="FF0000"/>
                </a:solidFill>
                <a:latin typeface="Calibri"/>
                <a:cs typeface="Calibri"/>
              </a:rPr>
              <a:t>r</a:t>
            </a:r>
            <a:r>
              <a:rPr spc="0" smtClean="0">
                <a:solidFill>
                  <a:srgbClr val="FF0000"/>
                </a:solidFill>
                <a:latin typeface="Calibri"/>
                <a:cs typeface="Calibri"/>
              </a:rPr>
              <a:t>e</a:t>
            </a:r>
            <a:r>
              <a:rPr spc="-14" smtClean="0">
                <a:solidFill>
                  <a:srgbClr val="FF0000"/>
                </a:solidFill>
                <a:latin typeface="Calibri"/>
                <a:cs typeface="Calibri"/>
              </a:rPr>
              <a:t>a</a:t>
            </a:r>
            <a:r>
              <a:rPr spc="0" smtClean="0">
                <a:solidFill>
                  <a:srgbClr val="FF0000"/>
                </a:solidFill>
                <a:latin typeface="Calibri"/>
                <a:cs typeface="Calibri"/>
              </a:rPr>
              <a:t>tme</a:t>
            </a:r>
            <a:r>
              <a:rPr spc="-14" smtClean="0">
                <a:solidFill>
                  <a:srgbClr val="FF0000"/>
                </a:solidFill>
                <a:latin typeface="Calibri"/>
                <a:cs typeface="Calibri"/>
              </a:rPr>
              <a:t>n</a:t>
            </a:r>
            <a:r>
              <a:rPr spc="0" smtClean="0">
                <a:solidFill>
                  <a:srgbClr val="FF0000"/>
                </a:solidFill>
                <a:latin typeface="Calibri"/>
                <a:cs typeface="Calibri"/>
              </a:rPr>
              <a:t>t</a:t>
            </a:r>
            <a:r>
              <a:rPr spc="-14" smtClean="0">
                <a:solidFill>
                  <a:srgbClr val="FF0000"/>
                </a:solidFill>
                <a:latin typeface="Calibri"/>
                <a:cs typeface="Calibri"/>
              </a:rPr>
              <a:t> </a:t>
            </a:r>
            <a:r>
              <a:rPr spc="-50" dirty="0" smtClean="0">
                <a:solidFill>
                  <a:srgbClr val="FF0000"/>
                </a:solidFill>
                <a:latin typeface="Calibri"/>
                <a:cs typeface="Calibri"/>
              </a:rPr>
              <a:t>f</a:t>
            </a:r>
            <a:r>
              <a:rPr spc="0" dirty="0" smtClean="0">
                <a:solidFill>
                  <a:srgbClr val="FF0000"/>
                </a:solidFill>
                <a:latin typeface="Calibri"/>
                <a:cs typeface="Calibri"/>
              </a:rPr>
              <a:t>ac</a:t>
            </a:r>
            <a:r>
              <a:rPr spc="4" dirty="0" smtClean="0">
                <a:solidFill>
                  <a:srgbClr val="FF0000"/>
                </a:solidFill>
                <a:latin typeface="Calibri"/>
                <a:cs typeface="Calibri"/>
              </a:rPr>
              <a:t>i</a:t>
            </a:r>
            <a:r>
              <a:rPr spc="0" dirty="0" smtClean="0">
                <a:solidFill>
                  <a:srgbClr val="FF0000"/>
                </a:solidFill>
                <a:latin typeface="Calibri"/>
                <a:cs typeface="Calibri"/>
              </a:rPr>
              <a:t>lities</a:t>
            </a:r>
            <a:endParaRPr>
              <a:solidFill>
                <a:srgbClr val="FF0000"/>
              </a:solidFill>
              <a:latin typeface="Calibri"/>
              <a:cs typeface="Calibri"/>
            </a:endParaRPr>
          </a:p>
        </p:txBody>
      </p:sp>
      <p:sp>
        <p:nvSpPr>
          <p:cNvPr id="2" name="Title 1"/>
          <p:cNvSpPr>
            <a:spLocks noGrp="1"/>
          </p:cNvSpPr>
          <p:nvPr>
            <p:ph type="title"/>
          </p:nvPr>
        </p:nvSpPr>
        <p:spPr/>
        <p:txBody>
          <a:bodyPr>
            <a:normAutofit fontScale="90000"/>
          </a:bodyPr>
          <a:lstStyle/>
          <a:p>
            <a:r>
              <a:rPr lang="en-IN" sz="7200" b="1" u="sng" spc="-50" baseline="3413" dirty="0" smtClean="0">
                <a:solidFill>
                  <a:srgbClr val="FF0000"/>
                </a:solidFill>
                <a:latin typeface="Calibri Light"/>
                <a:ea typeface="+mn-ea"/>
                <a:cs typeface="Calibri Light"/>
              </a:rPr>
              <a:t>S</a:t>
            </a:r>
            <a:r>
              <a:rPr lang="en-IN" sz="7200" b="1" u="sng" spc="-100" baseline="3413" dirty="0" smtClean="0">
                <a:solidFill>
                  <a:srgbClr val="FF0000"/>
                </a:solidFill>
                <a:latin typeface="Calibri Light"/>
                <a:ea typeface="+mn-ea"/>
                <a:cs typeface="Calibri Light"/>
              </a:rPr>
              <a:t>t</a:t>
            </a:r>
            <a:r>
              <a:rPr lang="en-IN" sz="7200" b="1" u="sng" spc="-44" baseline="3413" dirty="0" smtClean="0">
                <a:solidFill>
                  <a:srgbClr val="FF0000"/>
                </a:solidFill>
                <a:latin typeface="Calibri Light"/>
                <a:ea typeface="+mn-ea"/>
                <a:cs typeface="Calibri Light"/>
              </a:rPr>
              <a:t>e</a:t>
            </a:r>
            <a:r>
              <a:rPr lang="en-IN" sz="7200" b="1" u="sng" spc="-69" baseline="3413" dirty="0" smtClean="0">
                <a:solidFill>
                  <a:srgbClr val="FF0000"/>
                </a:solidFill>
                <a:latin typeface="Calibri Light"/>
                <a:ea typeface="+mn-ea"/>
                <a:cs typeface="Calibri Light"/>
              </a:rPr>
              <a:t>p</a:t>
            </a:r>
            <a:r>
              <a:rPr lang="en-IN" sz="7200" b="1" u="sng" baseline="3413" dirty="0" smtClean="0">
                <a:solidFill>
                  <a:srgbClr val="FF0000"/>
                </a:solidFill>
                <a:latin typeface="Calibri Light"/>
                <a:ea typeface="+mn-ea"/>
                <a:cs typeface="Calibri Light"/>
              </a:rPr>
              <a:t>s</a:t>
            </a:r>
            <a:r>
              <a:rPr lang="en-IN" sz="7200" b="1" u="sng" spc="-89" baseline="3413" dirty="0" smtClean="0">
                <a:solidFill>
                  <a:srgbClr val="FF0000"/>
                </a:solidFill>
                <a:latin typeface="Calibri Light"/>
                <a:ea typeface="+mn-ea"/>
                <a:cs typeface="Calibri Light"/>
              </a:rPr>
              <a:t> </a:t>
            </a:r>
            <a:r>
              <a:rPr lang="en-IN" sz="7200" b="1" u="sng" spc="-50" baseline="3413" dirty="0" smtClean="0">
                <a:solidFill>
                  <a:srgbClr val="FF0000"/>
                </a:solidFill>
                <a:latin typeface="Calibri Light"/>
                <a:ea typeface="+mn-ea"/>
                <a:cs typeface="Calibri Light"/>
              </a:rPr>
              <a:t>i</a:t>
            </a:r>
            <a:r>
              <a:rPr lang="en-IN" sz="7200" b="1" u="sng" baseline="3413" dirty="0" smtClean="0">
                <a:solidFill>
                  <a:srgbClr val="FF0000"/>
                </a:solidFill>
                <a:latin typeface="Calibri Light"/>
                <a:ea typeface="+mn-ea"/>
                <a:cs typeface="Calibri Light"/>
              </a:rPr>
              <a:t>n</a:t>
            </a:r>
            <a:r>
              <a:rPr lang="en-IN" sz="7200" b="1" u="sng" spc="-89" baseline="3413" dirty="0" smtClean="0">
                <a:solidFill>
                  <a:srgbClr val="FF0000"/>
                </a:solidFill>
                <a:latin typeface="Calibri Light"/>
                <a:ea typeface="+mn-ea"/>
                <a:cs typeface="Calibri Light"/>
              </a:rPr>
              <a:t> </a:t>
            </a:r>
            <a:r>
              <a:rPr lang="en-IN" sz="7200" b="1" u="sng" spc="-54" baseline="3413" dirty="0" smtClean="0">
                <a:solidFill>
                  <a:srgbClr val="FF0000"/>
                </a:solidFill>
                <a:latin typeface="Calibri Light"/>
                <a:ea typeface="+mn-ea"/>
                <a:cs typeface="Calibri Light"/>
              </a:rPr>
              <a:t>m</a:t>
            </a:r>
            <a:r>
              <a:rPr lang="en-IN" sz="7200" b="1" u="sng" spc="-50" baseline="3413" dirty="0" smtClean="0">
                <a:solidFill>
                  <a:srgbClr val="FF0000"/>
                </a:solidFill>
                <a:latin typeface="Calibri Light"/>
                <a:ea typeface="+mn-ea"/>
                <a:cs typeface="Calibri Light"/>
              </a:rPr>
              <a:t>a</a:t>
            </a:r>
            <a:r>
              <a:rPr lang="en-IN" sz="7200" b="1" u="sng" spc="-44" baseline="3413" dirty="0" smtClean="0">
                <a:solidFill>
                  <a:srgbClr val="FF0000"/>
                </a:solidFill>
                <a:latin typeface="Calibri Light"/>
                <a:ea typeface="+mn-ea"/>
                <a:cs typeface="Calibri Light"/>
              </a:rPr>
              <a:t>n</a:t>
            </a:r>
            <a:r>
              <a:rPr lang="en-IN" sz="7200" b="1" u="sng" spc="-50" baseline="3413" dirty="0" smtClean="0">
                <a:solidFill>
                  <a:srgbClr val="FF0000"/>
                </a:solidFill>
                <a:latin typeface="Calibri Light"/>
                <a:ea typeface="+mn-ea"/>
                <a:cs typeface="Calibri Light"/>
              </a:rPr>
              <a:t>a</a:t>
            </a:r>
            <a:r>
              <a:rPr lang="en-IN" sz="7200" b="1" u="sng" spc="-75" baseline="3413" dirty="0" smtClean="0">
                <a:solidFill>
                  <a:srgbClr val="FF0000"/>
                </a:solidFill>
                <a:latin typeface="Calibri Light"/>
                <a:ea typeface="+mn-ea"/>
                <a:cs typeface="Calibri Light"/>
              </a:rPr>
              <a:t>g</a:t>
            </a:r>
            <a:r>
              <a:rPr lang="en-IN" sz="7200" b="1" u="sng" spc="-44" baseline="3413" dirty="0" smtClean="0">
                <a:solidFill>
                  <a:srgbClr val="FF0000"/>
                </a:solidFill>
                <a:latin typeface="Calibri Light"/>
                <a:ea typeface="+mn-ea"/>
                <a:cs typeface="Calibri Light"/>
              </a:rPr>
              <a:t>e</a:t>
            </a:r>
            <a:r>
              <a:rPr lang="en-IN" sz="7200" b="1" u="sng" spc="-54" baseline="3413" dirty="0" smtClean="0">
                <a:solidFill>
                  <a:srgbClr val="FF0000"/>
                </a:solidFill>
                <a:latin typeface="Calibri Light"/>
                <a:ea typeface="+mn-ea"/>
                <a:cs typeface="Calibri Light"/>
              </a:rPr>
              <a:t>m</a:t>
            </a:r>
            <a:r>
              <a:rPr lang="en-IN" sz="7200" b="1" u="sng" spc="-44" baseline="3413" dirty="0" smtClean="0">
                <a:solidFill>
                  <a:srgbClr val="FF0000"/>
                </a:solidFill>
                <a:latin typeface="Calibri Light"/>
                <a:ea typeface="+mn-ea"/>
                <a:cs typeface="Calibri Light"/>
              </a:rPr>
              <a:t>e</a:t>
            </a:r>
            <a:r>
              <a:rPr lang="en-IN" sz="7200" b="1" u="sng" spc="-94" baseline="3413" dirty="0" smtClean="0">
                <a:solidFill>
                  <a:srgbClr val="FF0000"/>
                </a:solidFill>
                <a:latin typeface="Calibri Light"/>
                <a:ea typeface="+mn-ea"/>
                <a:cs typeface="Calibri Light"/>
              </a:rPr>
              <a:t>n</a:t>
            </a:r>
            <a:r>
              <a:rPr lang="en-IN" sz="7200" b="1" u="sng" baseline="3413" dirty="0" smtClean="0">
                <a:solidFill>
                  <a:srgbClr val="FF0000"/>
                </a:solidFill>
                <a:latin typeface="Calibri Light"/>
                <a:ea typeface="+mn-ea"/>
                <a:cs typeface="Calibri Light"/>
              </a:rPr>
              <a:t>t</a:t>
            </a:r>
            <a:r>
              <a:rPr lang="en-IN" sz="7200" b="1" u="sng" spc="-94" baseline="3413" dirty="0" smtClean="0">
                <a:solidFill>
                  <a:srgbClr val="FF0000"/>
                </a:solidFill>
                <a:latin typeface="Calibri Light"/>
                <a:ea typeface="+mn-ea"/>
                <a:cs typeface="Calibri Light"/>
              </a:rPr>
              <a:t> </a:t>
            </a:r>
            <a:r>
              <a:rPr lang="en-IN" sz="7200" b="1" u="sng" spc="-44" baseline="3413" dirty="0" smtClean="0">
                <a:solidFill>
                  <a:srgbClr val="FF0000"/>
                </a:solidFill>
                <a:latin typeface="Calibri Light"/>
                <a:ea typeface="+mn-ea"/>
                <a:cs typeface="Calibri Light"/>
              </a:rPr>
              <a:t>o</a:t>
            </a:r>
            <a:r>
              <a:rPr lang="en-IN" sz="7200" b="1" u="sng" baseline="3413" dirty="0" smtClean="0">
                <a:solidFill>
                  <a:srgbClr val="FF0000"/>
                </a:solidFill>
                <a:latin typeface="Calibri Light"/>
                <a:ea typeface="+mn-ea"/>
                <a:cs typeface="Calibri Light"/>
              </a:rPr>
              <a:t>f</a:t>
            </a:r>
            <a:r>
              <a:rPr lang="en-IN" sz="7200" b="1" u="sng" spc="-94" baseline="3413" dirty="0" smtClean="0">
                <a:solidFill>
                  <a:srgbClr val="FF0000"/>
                </a:solidFill>
                <a:latin typeface="Calibri Light"/>
                <a:ea typeface="+mn-ea"/>
                <a:cs typeface="Calibri Light"/>
              </a:rPr>
              <a:t> </a:t>
            </a:r>
            <a:r>
              <a:rPr lang="en-IN" sz="7200" b="1" u="sng" spc="-44" baseline="3413" dirty="0" smtClean="0">
                <a:solidFill>
                  <a:srgbClr val="FF0000"/>
                </a:solidFill>
                <a:latin typeface="Calibri Light"/>
                <a:ea typeface="+mn-ea"/>
                <a:cs typeface="Calibri Light"/>
              </a:rPr>
              <a:t>so</a:t>
            </a:r>
            <a:r>
              <a:rPr lang="en-IN" sz="7200" b="1" u="sng" spc="-50" baseline="3413" dirty="0" smtClean="0">
                <a:solidFill>
                  <a:srgbClr val="FF0000"/>
                </a:solidFill>
                <a:latin typeface="Calibri Light"/>
                <a:ea typeface="+mn-ea"/>
                <a:cs typeface="Calibri Light"/>
              </a:rPr>
              <a:t>li</a:t>
            </a:r>
            <a:r>
              <a:rPr lang="en-IN" sz="7200" b="1" u="sng" baseline="3413" dirty="0" smtClean="0">
                <a:solidFill>
                  <a:srgbClr val="FF0000"/>
                </a:solidFill>
                <a:latin typeface="Calibri Light"/>
                <a:ea typeface="+mn-ea"/>
                <a:cs typeface="Calibri Light"/>
              </a:rPr>
              <a:t>d</a:t>
            </a:r>
            <a:r>
              <a:rPr lang="en-IN" sz="7200" b="1" u="sng" spc="-100" baseline="3413" dirty="0" smtClean="0">
                <a:solidFill>
                  <a:srgbClr val="FF0000"/>
                </a:solidFill>
                <a:latin typeface="Calibri Light"/>
                <a:ea typeface="+mn-ea"/>
                <a:cs typeface="Calibri Light"/>
              </a:rPr>
              <a:t> w</a:t>
            </a:r>
            <a:r>
              <a:rPr lang="en-IN" sz="7200" b="1" u="sng" spc="-50" baseline="3413" dirty="0" smtClean="0">
                <a:solidFill>
                  <a:srgbClr val="FF0000"/>
                </a:solidFill>
                <a:latin typeface="Calibri Light"/>
                <a:ea typeface="+mn-ea"/>
                <a:cs typeface="Calibri Light"/>
              </a:rPr>
              <a:t>a</a:t>
            </a:r>
            <a:r>
              <a:rPr lang="en-IN" sz="7200" b="1" u="sng" spc="-104" baseline="3413" dirty="0" smtClean="0">
                <a:solidFill>
                  <a:srgbClr val="FF0000"/>
                </a:solidFill>
                <a:latin typeface="Calibri Light"/>
                <a:ea typeface="+mn-ea"/>
                <a:cs typeface="Calibri Light"/>
              </a:rPr>
              <a:t>s</a:t>
            </a:r>
            <a:r>
              <a:rPr lang="en-IN" sz="7200" b="1" u="sng" spc="-100" baseline="3413" dirty="0" smtClean="0">
                <a:solidFill>
                  <a:srgbClr val="FF0000"/>
                </a:solidFill>
                <a:latin typeface="Calibri Light"/>
                <a:ea typeface="+mn-ea"/>
                <a:cs typeface="Calibri Light"/>
              </a:rPr>
              <a:t>t</a:t>
            </a:r>
            <a:r>
              <a:rPr lang="en-IN" sz="7200" b="1" u="sng" baseline="3413" dirty="0" smtClean="0">
                <a:solidFill>
                  <a:srgbClr val="FF0000"/>
                </a:solidFill>
                <a:latin typeface="Calibri Light"/>
                <a:ea typeface="+mn-ea"/>
                <a:cs typeface="Calibri Light"/>
              </a:rPr>
              <a:t>e</a:t>
            </a:r>
            <a:endParaRPr lang="en-IN" b="1" dirty="0">
              <a:solidFill>
                <a:srgbClr val="FF0000"/>
              </a:solidFill>
            </a:endParaRPr>
          </a:p>
        </p:txBody>
      </p:sp>
      <p:sp>
        <p:nvSpPr>
          <p:cNvPr id="5" name="object 8"/>
          <p:cNvSpPr txBox="1"/>
          <p:nvPr/>
        </p:nvSpPr>
        <p:spPr>
          <a:xfrm>
            <a:off x="2285984" y="5286388"/>
            <a:ext cx="2970166" cy="1060221"/>
          </a:xfrm>
          <a:prstGeom prst="rect">
            <a:avLst/>
          </a:prstGeom>
        </p:spPr>
        <p:txBody>
          <a:bodyPr wrap="square" lIns="0" tIns="0" rIns="0" bIns="0" rtlCol="0">
            <a:noAutofit/>
          </a:bodyPr>
          <a:lstStyle/>
          <a:p>
            <a:pPr marL="12700" marR="41833">
              <a:lnSpc>
                <a:spcPct val="101725"/>
              </a:lnSpc>
              <a:spcBef>
                <a:spcPts val="173"/>
              </a:spcBef>
            </a:pPr>
            <a:r>
              <a:rPr lang="en-US" sz="3000" spc="0" dirty="0" smtClean="0">
                <a:solidFill>
                  <a:srgbClr val="404040"/>
                </a:solidFill>
                <a:cs typeface="Calibri"/>
              </a:rPr>
              <a:t>-Incineration</a:t>
            </a:r>
          </a:p>
          <a:p>
            <a:pPr marL="12700" marR="41833">
              <a:lnSpc>
                <a:spcPct val="101725"/>
              </a:lnSpc>
              <a:spcBef>
                <a:spcPts val="173"/>
              </a:spcBef>
            </a:pPr>
            <a:r>
              <a:rPr lang="en-US" sz="3000" spc="0" dirty="0" smtClean="0">
                <a:solidFill>
                  <a:srgbClr val="404040"/>
                </a:solidFill>
                <a:cs typeface="Calibri"/>
              </a:rPr>
              <a:t>-</a:t>
            </a:r>
            <a:r>
              <a:rPr sz="3000" spc="0" smtClean="0">
                <a:solidFill>
                  <a:srgbClr val="404040"/>
                </a:solidFill>
                <a:cs typeface="Calibri"/>
              </a:rPr>
              <a:t>C</a:t>
            </a:r>
            <a:r>
              <a:rPr sz="3000" spc="9" smtClean="0">
                <a:solidFill>
                  <a:srgbClr val="404040"/>
                </a:solidFill>
                <a:cs typeface="Calibri"/>
              </a:rPr>
              <a:t>o</a:t>
            </a:r>
            <a:r>
              <a:rPr sz="3000" spc="0" smtClean="0">
                <a:solidFill>
                  <a:srgbClr val="404040"/>
                </a:solidFill>
                <a:cs typeface="Calibri"/>
              </a:rPr>
              <a:t>mpo</a:t>
            </a:r>
            <a:r>
              <a:rPr sz="3000" spc="-14" smtClean="0">
                <a:solidFill>
                  <a:srgbClr val="404040"/>
                </a:solidFill>
                <a:cs typeface="Calibri"/>
              </a:rPr>
              <a:t>s</a:t>
            </a:r>
            <a:r>
              <a:rPr sz="3000" spc="0" smtClean="0">
                <a:solidFill>
                  <a:srgbClr val="404040"/>
                </a:solidFill>
                <a:cs typeface="Calibri"/>
              </a:rPr>
              <a:t>ting</a:t>
            </a:r>
            <a:endParaRPr sz="3000">
              <a:cs typeface="Calibri"/>
            </a:endParaRPr>
          </a:p>
          <a:p>
            <a:pPr marL="12700" marR="41833">
              <a:lnSpc>
                <a:spcPct val="101725"/>
              </a:lnSpc>
              <a:spcBef>
                <a:spcPts val="290"/>
              </a:spcBef>
            </a:pPr>
            <a:r>
              <a:rPr lang="en-US" sz="3000" spc="0" dirty="0" smtClean="0">
                <a:solidFill>
                  <a:srgbClr val="404040"/>
                </a:solidFill>
                <a:cs typeface="Calibri"/>
              </a:rPr>
              <a:t>-</a:t>
            </a:r>
            <a:r>
              <a:rPr sz="3000" spc="0" smtClean="0">
                <a:solidFill>
                  <a:srgbClr val="404040"/>
                </a:solidFill>
                <a:cs typeface="Calibri"/>
              </a:rPr>
              <a:t>Landfill</a:t>
            </a:r>
            <a:endParaRPr lang="en-US" sz="3000" spc="0" dirty="0" smtClean="0">
              <a:solidFill>
                <a:srgbClr val="404040"/>
              </a:solidFill>
              <a:cs typeface="Calibri"/>
            </a:endParaRPr>
          </a:p>
          <a:p>
            <a:pPr marL="12700" marR="41833">
              <a:lnSpc>
                <a:spcPct val="101725"/>
              </a:lnSpc>
              <a:spcBef>
                <a:spcPts val="290"/>
              </a:spcBef>
            </a:pPr>
            <a:endParaRPr sz="3200">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ox(i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ox(in)">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ox(in)">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ox(in)">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ox(in)">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box(in)">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ox(in)">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p:bldP spid="5"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6357982"/>
          </a:xfrm>
        </p:spPr>
        <p:txBody>
          <a:bodyPr>
            <a:normAutofit/>
          </a:bodyPr>
          <a:lstStyle/>
          <a:p>
            <a:pPr algn="just"/>
            <a:r>
              <a:rPr lang="en-IN" dirty="0" smtClean="0"/>
              <a:t>Solid waste management (SWM) is associated with the control of </a:t>
            </a:r>
          </a:p>
          <a:p>
            <a:pPr algn="just">
              <a:buNone/>
            </a:pPr>
            <a:r>
              <a:rPr lang="en-IN" dirty="0" smtClean="0"/>
              <a:t>		</a:t>
            </a:r>
            <a:r>
              <a:rPr lang="en-IN" dirty="0" smtClean="0">
                <a:solidFill>
                  <a:srgbClr val="FF0000"/>
                </a:solidFill>
              </a:rPr>
              <a:t>- waste generation, </a:t>
            </a:r>
          </a:p>
          <a:p>
            <a:pPr algn="just">
              <a:buNone/>
            </a:pPr>
            <a:r>
              <a:rPr lang="en-IN" dirty="0" smtClean="0">
                <a:solidFill>
                  <a:srgbClr val="FF0000"/>
                </a:solidFill>
              </a:rPr>
              <a:t>		-its storage, </a:t>
            </a:r>
          </a:p>
          <a:p>
            <a:pPr algn="just">
              <a:buNone/>
            </a:pPr>
            <a:r>
              <a:rPr lang="en-IN" dirty="0" smtClean="0">
                <a:solidFill>
                  <a:srgbClr val="FF0000"/>
                </a:solidFill>
              </a:rPr>
              <a:t>		-collection, </a:t>
            </a:r>
          </a:p>
          <a:p>
            <a:pPr algn="just">
              <a:buNone/>
            </a:pPr>
            <a:r>
              <a:rPr lang="en-IN" dirty="0" smtClean="0">
                <a:solidFill>
                  <a:srgbClr val="FF0000"/>
                </a:solidFill>
              </a:rPr>
              <a:t>		-transfer and transport, </a:t>
            </a:r>
          </a:p>
          <a:p>
            <a:pPr algn="just">
              <a:buNone/>
            </a:pPr>
            <a:r>
              <a:rPr lang="en-IN" dirty="0" smtClean="0"/>
              <a:t>		-</a:t>
            </a:r>
            <a:r>
              <a:rPr lang="en-IN" dirty="0" smtClean="0">
                <a:solidFill>
                  <a:srgbClr val="FF0000"/>
                </a:solidFill>
              </a:rPr>
              <a:t>processing and disposal </a:t>
            </a:r>
            <a:r>
              <a:rPr lang="en-IN" dirty="0" smtClean="0"/>
              <a:t>in a manner that is in accordance with the best principles of 	- public health, economics, engineering, conservation, aesthetics, public attitude and other environmental considerations.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5840437"/>
          </a:xfrm>
        </p:spPr>
        <p:txBody>
          <a:bodyPr>
            <a:normAutofit/>
          </a:bodyPr>
          <a:lstStyle/>
          <a:p>
            <a:pPr algn="just">
              <a:spcAft>
                <a:spcPts val="1800"/>
              </a:spcAft>
            </a:pPr>
            <a:r>
              <a:rPr lang="en-IN" dirty="0" smtClean="0"/>
              <a:t>SWM depending on </a:t>
            </a:r>
            <a:r>
              <a:rPr lang="en-IN" dirty="0" smtClean="0">
                <a:solidFill>
                  <a:srgbClr val="FF0000"/>
                </a:solidFill>
              </a:rPr>
              <a:t>economic status, degree of industrialisation, social development </a:t>
            </a:r>
            <a:r>
              <a:rPr lang="en-IN" dirty="0" smtClean="0"/>
              <a:t>(e.g., education, literacy, healthcare, etc.)</a:t>
            </a:r>
            <a:r>
              <a:rPr lang="en-IN" dirty="0" smtClean="0">
                <a:solidFill>
                  <a:srgbClr val="FF0000"/>
                </a:solidFill>
              </a:rPr>
              <a:t> and quality of life of a location. </a:t>
            </a:r>
          </a:p>
          <a:p>
            <a:pPr algn="just">
              <a:spcAft>
                <a:spcPts val="1800"/>
              </a:spcAft>
            </a:pPr>
            <a:r>
              <a:rPr lang="en-IN" dirty="0" smtClean="0"/>
              <a:t>In addition, </a:t>
            </a:r>
            <a:r>
              <a:rPr lang="en-IN" dirty="0" smtClean="0">
                <a:solidFill>
                  <a:srgbClr val="FF0000"/>
                </a:solidFill>
              </a:rPr>
              <a:t>regional, seasonal and economic differences</a:t>
            </a:r>
            <a:r>
              <a:rPr lang="en-IN" dirty="0" smtClean="0"/>
              <a:t> influence the SWM processes. </a:t>
            </a:r>
          </a:p>
          <a:p>
            <a:pPr algn="just">
              <a:spcAft>
                <a:spcPts val="1800"/>
              </a:spcAft>
            </a:pPr>
            <a:r>
              <a:rPr lang="en-IN" dirty="0" smtClean="0"/>
              <a:t>Therefore, the management strategies that are </a:t>
            </a:r>
            <a:r>
              <a:rPr lang="en-IN" dirty="0" smtClean="0">
                <a:solidFill>
                  <a:srgbClr val="FF0000"/>
                </a:solidFill>
              </a:rPr>
              <a:t>economically viable, technically feasible and socially acceptable</a:t>
            </a:r>
            <a:r>
              <a:rPr lang="en-IN" dirty="0" smtClean="0"/>
              <a:t> to carry out such of the functions as are listed below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5840437"/>
          </a:xfrm>
        </p:spPr>
        <p:txBody>
          <a:bodyPr/>
          <a:lstStyle/>
          <a:p>
            <a:r>
              <a:rPr lang="en-IN" dirty="0" smtClean="0"/>
              <a:t>Protection of environmental health. </a:t>
            </a:r>
          </a:p>
          <a:p>
            <a:r>
              <a:rPr lang="en-IN" dirty="0" smtClean="0"/>
              <a:t>Promotion of environmental quality. </a:t>
            </a:r>
          </a:p>
          <a:p>
            <a:r>
              <a:rPr lang="en-IN" dirty="0" smtClean="0"/>
              <a:t>Supporting the efficiency and productivity of the economy. </a:t>
            </a:r>
          </a:p>
          <a:p>
            <a:r>
              <a:rPr lang="en-IN" dirty="0" smtClean="0"/>
              <a:t>Generation of employment and income. </a:t>
            </a:r>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142844" y="285728"/>
            <a:ext cx="8715436" cy="657227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Public awareness is an important activity in Solid Waste Management to keep the system sustainable.</a:t>
            </a:r>
          </a:p>
          <a:p>
            <a:r>
              <a:rPr lang="en-IN" dirty="0" smtClean="0"/>
              <a:t>Training to Ward </a:t>
            </a:r>
            <a:r>
              <a:rPr lang="en-IN" dirty="0" err="1" smtClean="0"/>
              <a:t>Councilors</a:t>
            </a:r>
            <a:endParaRPr lang="en-IN" dirty="0" smtClean="0"/>
          </a:p>
          <a:p>
            <a:r>
              <a:rPr lang="en-IN" dirty="0" smtClean="0"/>
              <a:t>Partnership Role for Public Awareness</a:t>
            </a:r>
          </a:p>
          <a:p>
            <a:pPr>
              <a:buNone/>
            </a:pPr>
            <a:r>
              <a:rPr lang="en-IN" dirty="0" smtClean="0"/>
              <a:t>				1. NGO</a:t>
            </a:r>
          </a:p>
          <a:p>
            <a:pPr>
              <a:buNone/>
            </a:pPr>
            <a:r>
              <a:rPr lang="en-IN" dirty="0" smtClean="0"/>
              <a:t>				2. CBO</a:t>
            </a:r>
            <a:endParaRPr lang="en-IN" dirty="0"/>
          </a:p>
        </p:txBody>
      </p:sp>
      <p:sp>
        <p:nvSpPr>
          <p:cNvPr id="2" name="Title 1"/>
          <p:cNvSpPr>
            <a:spLocks noGrp="1"/>
          </p:cNvSpPr>
          <p:nvPr>
            <p:ph type="title"/>
          </p:nvPr>
        </p:nvSpPr>
        <p:spPr/>
        <p:txBody>
          <a:bodyPr>
            <a:normAutofit fontScale="90000"/>
          </a:bodyPr>
          <a:lstStyle/>
          <a:p>
            <a:r>
              <a:rPr lang="en-IN" b="1" dirty="0" smtClean="0">
                <a:solidFill>
                  <a:srgbClr val="FF0000"/>
                </a:solidFill>
              </a:rPr>
              <a:t>PUBLIC AWARENESS AND TRAINING</a:t>
            </a:r>
            <a:endParaRPr lang="en-IN"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5911875"/>
          </a:xfrm>
        </p:spPr>
        <p:txBody>
          <a:bodyPr/>
          <a:lstStyle/>
          <a:p>
            <a:r>
              <a:rPr lang="en-IN" b="1" dirty="0" smtClean="0"/>
              <a:t>Mode of Implementing Public Awareness Programs</a:t>
            </a:r>
          </a:p>
          <a:p>
            <a:pPr>
              <a:buNone/>
            </a:pPr>
            <a:r>
              <a:rPr lang="en-IN" dirty="0" smtClean="0"/>
              <a:t>		</a:t>
            </a:r>
            <a:r>
              <a:rPr lang="en-IN" dirty="0" smtClean="0">
                <a:solidFill>
                  <a:srgbClr val="FF0000"/>
                </a:solidFill>
              </a:rPr>
              <a:t>1. Audio &amp; Video program</a:t>
            </a:r>
          </a:p>
          <a:p>
            <a:pPr>
              <a:buNone/>
            </a:pPr>
            <a:r>
              <a:rPr lang="en-IN" dirty="0" smtClean="0">
                <a:solidFill>
                  <a:srgbClr val="FF0000"/>
                </a:solidFill>
              </a:rPr>
              <a:t>		2. IEC program</a:t>
            </a:r>
          </a:p>
          <a:p>
            <a:pPr>
              <a:buNone/>
            </a:pPr>
            <a:r>
              <a:rPr lang="en-IN" dirty="0" smtClean="0">
                <a:solidFill>
                  <a:srgbClr val="FF0000"/>
                </a:solidFill>
              </a:rPr>
              <a:t>		3. Child to child education</a:t>
            </a:r>
          </a:p>
          <a:p>
            <a:pPr>
              <a:buNone/>
            </a:pPr>
            <a:r>
              <a:rPr lang="en-IN" dirty="0" smtClean="0">
                <a:solidFill>
                  <a:srgbClr val="FF0000"/>
                </a:solidFill>
              </a:rPr>
              <a:t>		4. School education</a:t>
            </a:r>
            <a:endParaRPr lang="en-IN"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7"/>
          </a:xfrm>
        </p:spPr>
        <p:txBody>
          <a:bodyPr>
            <a:normAutofit/>
          </a:bodyPr>
          <a:lstStyle/>
          <a:p>
            <a:pPr algn="just"/>
            <a:r>
              <a:rPr lang="en-IN" dirty="0" smtClean="0"/>
              <a:t>Total number of sweepers allotted for door to door waste collection work in each ward.</a:t>
            </a:r>
          </a:p>
          <a:p>
            <a:pPr algn="just"/>
            <a:r>
              <a:rPr lang="en-IN" dirty="0" smtClean="0"/>
              <a:t>Number of sweepers getting good response from citizens in the matter of doorstep collection.</a:t>
            </a:r>
          </a:p>
          <a:p>
            <a:pPr algn="just"/>
            <a:r>
              <a:rPr lang="en-IN" dirty="0" smtClean="0"/>
              <a:t>Number of sweepers not getting response from the public.</a:t>
            </a:r>
          </a:p>
          <a:p>
            <a:pPr algn="just"/>
            <a:r>
              <a:rPr lang="en-IN" dirty="0" smtClean="0"/>
              <a:t> Percentage of public participation</a:t>
            </a:r>
          </a:p>
          <a:p>
            <a:pPr algn="just"/>
            <a:r>
              <a:rPr lang="en-IN" dirty="0" smtClean="0"/>
              <a:t>Improvement in this area over the last month.</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857916"/>
          </a:xfrm>
        </p:spPr>
        <p:txBody>
          <a:bodyPr>
            <a:normAutofit/>
          </a:bodyPr>
          <a:lstStyle/>
          <a:p>
            <a:pPr algn="just"/>
            <a:r>
              <a:rPr lang="en-IN" dirty="0" smtClean="0"/>
              <a:t>Many NGOs are </a:t>
            </a:r>
            <a:r>
              <a:rPr lang="en-IN" dirty="0" smtClean="0">
                <a:solidFill>
                  <a:srgbClr val="FF0000"/>
                </a:solidFill>
              </a:rPr>
              <a:t>committed to improve SWM </a:t>
            </a:r>
            <a:r>
              <a:rPr lang="en-IN" dirty="0" smtClean="0"/>
              <a:t>practices in urban areas.</a:t>
            </a:r>
          </a:p>
          <a:p>
            <a:pPr algn="just"/>
            <a:r>
              <a:rPr lang="en-IN" dirty="0" smtClean="0"/>
              <a:t>They developed good mass-communication skills and education programs for the public. </a:t>
            </a:r>
          </a:p>
          <a:p>
            <a:pPr algn="just"/>
            <a:r>
              <a:rPr lang="en-IN" dirty="0" smtClean="0"/>
              <a:t>Such NGOs may support the new strategies adopted by the local body and associate in public awareness.</a:t>
            </a:r>
          </a:p>
          <a:p>
            <a:pPr algn="just"/>
            <a:r>
              <a:rPr lang="en-IN" dirty="0" smtClean="0"/>
              <a:t>NGOs may fully involved in </a:t>
            </a:r>
            <a:r>
              <a:rPr lang="en-IN" dirty="0" smtClean="0">
                <a:solidFill>
                  <a:srgbClr val="FF0000"/>
                </a:solidFill>
              </a:rPr>
              <a:t>creating public awareness and encouraging public participation in SWM </a:t>
            </a:r>
            <a:r>
              <a:rPr lang="en-IN" dirty="0" smtClean="0"/>
              <a:t>planning and practice.</a:t>
            </a:r>
          </a:p>
        </p:txBody>
      </p:sp>
      <p:sp>
        <p:nvSpPr>
          <p:cNvPr id="2" name="Title 1"/>
          <p:cNvSpPr>
            <a:spLocks noGrp="1"/>
          </p:cNvSpPr>
          <p:nvPr>
            <p:ph type="title"/>
          </p:nvPr>
        </p:nvSpPr>
        <p:spPr>
          <a:xfrm>
            <a:off x="457200" y="0"/>
            <a:ext cx="8229600" cy="928670"/>
          </a:xfrm>
        </p:spPr>
        <p:txBody>
          <a:bodyPr>
            <a:normAutofit/>
          </a:bodyPr>
          <a:lstStyle/>
          <a:p>
            <a:r>
              <a:rPr lang="en-IN" dirty="0" smtClean="0">
                <a:solidFill>
                  <a:srgbClr val="FF0000"/>
                </a:solidFill>
              </a:rPr>
              <a:t>Role of NGOs</a:t>
            </a:r>
            <a:endParaRPr lang="en-IN"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85728"/>
            <a:ext cx="8715436" cy="6357982"/>
          </a:xfrm>
        </p:spPr>
        <p:txBody>
          <a:bodyPr>
            <a:normAutofit/>
          </a:bodyPr>
          <a:lstStyle/>
          <a:p>
            <a:pPr algn="just"/>
            <a:r>
              <a:rPr lang="en-IN" dirty="0" smtClean="0"/>
              <a:t>The </a:t>
            </a:r>
            <a:r>
              <a:rPr lang="en-IN" dirty="0" smtClean="0">
                <a:solidFill>
                  <a:srgbClr val="FF0000"/>
                </a:solidFill>
              </a:rPr>
              <a:t>local body also encourage NGOs </a:t>
            </a:r>
            <a:r>
              <a:rPr lang="en-IN" dirty="0" smtClean="0"/>
              <a:t>to enter this field and organise rag pickers in doorstep collection of waste and provide an opportunity to improve their working conditions and income. </a:t>
            </a:r>
          </a:p>
          <a:p>
            <a:pPr algn="just"/>
            <a:r>
              <a:rPr lang="en-IN" dirty="0" smtClean="0"/>
              <a:t>The </a:t>
            </a:r>
            <a:r>
              <a:rPr lang="en-IN" dirty="0" smtClean="0">
                <a:solidFill>
                  <a:srgbClr val="FF0000"/>
                </a:solidFill>
              </a:rPr>
              <a:t>local body can give incentives to NGOs </a:t>
            </a:r>
            <a:r>
              <a:rPr lang="en-IN" dirty="0" smtClean="0"/>
              <a:t>in their effort of organising rag pickers in primary collection of recyclable and/or organic waste, and provide financial and logistic support to the extent possible.</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1225</TotalTime>
  <Words>6103</Words>
  <Application>Microsoft Office PowerPoint</Application>
  <PresentationFormat>On-screen Show (4:3)</PresentationFormat>
  <Paragraphs>391</Paragraphs>
  <Slides>96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96</vt:i4>
      </vt:variant>
    </vt:vector>
  </HeadingPairs>
  <TitlesOfParts>
    <vt:vector size="104" baseType="lpstr">
      <vt:lpstr>Arial</vt:lpstr>
      <vt:lpstr>Bahnschrift SemiCondensed</vt:lpstr>
      <vt:lpstr>Calibri</vt:lpstr>
      <vt:lpstr>Calibri Light</vt:lpstr>
      <vt:lpstr>Candara</vt:lpstr>
      <vt:lpstr>Symbol</vt:lpstr>
      <vt:lpstr>Times New Roman</vt:lpstr>
      <vt:lpstr>Waveform</vt:lpstr>
      <vt:lpstr>MUNICIPAL SOLID WASTE MANAGEMENT</vt:lpstr>
      <vt:lpstr>EN6501 MUNICIPAL SOLID WASTE MANAGEMENT</vt:lpstr>
      <vt:lpstr>PowerPoint Presentation</vt:lpstr>
      <vt:lpstr>PowerPoint Presentation</vt:lpstr>
      <vt:lpstr> Municipal Solid Waste Management: Glossary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I SOURCES AND TYPES</vt:lpstr>
      <vt:lpstr>What is waste?</vt:lpstr>
      <vt:lpstr>CLASSIFICATION OF SOLID WASTES</vt:lpstr>
      <vt:lpstr>PowerPoint Presentation</vt:lpstr>
      <vt:lpstr>PowerPoint Presentation</vt:lpstr>
      <vt:lpstr>PowerPoint Presentation</vt:lpstr>
      <vt:lpstr>PowerPoint Presentation</vt:lpstr>
      <vt:lpstr>PowerPoint Presentation</vt:lpstr>
      <vt:lpstr> Type-based classification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Waste generation </vt:lpstr>
      <vt:lpstr>PowerPoint Presentation</vt:lpstr>
      <vt:lpstr>PowerPoint Presentation</vt:lpstr>
      <vt:lpstr>Waste generation in india</vt:lpstr>
      <vt:lpstr>PowerPoint Presentation</vt:lpstr>
      <vt:lpstr>Waste composition </vt:lpstr>
      <vt:lpstr>Waste composition in India</vt:lpstr>
      <vt:lpstr> Characteristics of solid waste generated from urban areas in India Source: Presentation on Solid Waste Management in India, IIT Madras </vt:lpstr>
      <vt:lpstr>PowerPoint Presentation</vt:lpstr>
      <vt:lpstr>PowerPoint Presentation</vt:lpstr>
      <vt:lpstr>PowerPoint Presentation</vt:lpstr>
      <vt:lpstr>Factors affecting generation of solid wastes</vt:lpstr>
      <vt:lpstr>PowerPoint Presentation</vt:lpstr>
      <vt:lpstr>WASTE CHARACTERISTICS</vt:lpstr>
      <vt:lpstr>PowerPoint Presentation</vt:lpstr>
      <vt:lpstr>PowerPoint Presentation</vt:lpstr>
      <vt:lpstr>PowerPoint Presentation</vt:lpstr>
      <vt:lpstr>Problem:</vt:lpstr>
      <vt:lpstr>Solution:</vt:lpstr>
      <vt:lpstr>Chemical characteristics </vt:lpstr>
      <vt:lpstr>PowerPoint Presentation</vt:lpstr>
      <vt:lpstr>PowerPoint Presentation</vt:lpstr>
      <vt:lpstr>PowerPoint Presentation</vt:lpstr>
      <vt:lpstr>PowerPoint Presentation</vt:lpstr>
      <vt:lpstr>PowerPoint Presentation</vt:lpstr>
      <vt:lpstr>PowerPoint Presentation</vt:lpstr>
      <vt:lpstr>(viii) Ultimate analysis </vt:lpstr>
      <vt:lpstr>PowerPoint Presentation</vt:lpstr>
      <vt:lpstr>WASTE STREAM ASSESSMENT (WSA) (Methods of sampling and characterization)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HEALTH AND ENVIRONMENTAL EFFECTS </vt:lpstr>
      <vt:lpstr>Public health effect </vt:lpstr>
      <vt:lpstr>PowerPoint Presentation</vt:lpstr>
      <vt:lpstr>PowerPoint Presentation</vt:lpstr>
      <vt:lpstr>PowerPoint Presentation</vt:lpstr>
      <vt:lpstr>PowerPoint Presentation</vt:lpstr>
      <vt:lpstr>PowerPoint Presentation</vt:lpstr>
      <vt:lpstr>Environmental effect</vt:lpstr>
      <vt:lpstr>PowerPoint Presentation</vt:lpstr>
      <vt:lpstr>PowerPoint Presentation</vt:lpstr>
      <vt:lpstr>PowerPoint Presentation</vt:lpstr>
      <vt:lpstr>PowerPoint Presentation</vt:lpstr>
      <vt:lpstr>Steps in management of solid waste</vt:lpstr>
      <vt:lpstr>PowerPoint Presentation</vt:lpstr>
      <vt:lpstr>PowerPoint Presentation</vt:lpstr>
      <vt:lpstr>PowerPoint Presentation</vt:lpstr>
      <vt:lpstr>PowerPoint Presentation</vt:lpstr>
      <vt:lpstr>PUBLIC AWARENESS AND TRAINING</vt:lpstr>
      <vt:lpstr>PowerPoint Presentation</vt:lpstr>
      <vt:lpstr>PowerPoint Presentation</vt:lpstr>
      <vt:lpstr>Role of NGOs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mathi</dc:creator>
  <cp:lastModifiedBy>Selvakumar Palanisamy</cp:lastModifiedBy>
  <cp:revision>158</cp:revision>
  <dcterms:created xsi:type="dcterms:W3CDTF">2015-06-10T03:51:02Z</dcterms:created>
  <dcterms:modified xsi:type="dcterms:W3CDTF">2020-11-02T07:51:44Z</dcterms:modified>
</cp:coreProperties>
</file>